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63" r:id="rId5"/>
    <p:sldId id="319" r:id="rId6"/>
    <p:sldId id="264" r:id="rId7"/>
    <p:sldId id="260" r:id="rId8"/>
    <p:sldId id="267" r:id="rId9"/>
    <p:sldId id="321" r:id="rId10"/>
    <p:sldId id="322" r:id="rId11"/>
    <p:sldId id="323" r:id="rId12"/>
    <p:sldId id="324" r:id="rId13"/>
    <p:sldId id="325" r:id="rId14"/>
    <p:sldId id="327" r:id="rId15"/>
    <p:sldId id="262" r:id="rId16"/>
    <p:sldId id="309" r:id="rId17"/>
    <p:sldId id="328" r:id="rId18"/>
    <p:sldId id="329" r:id="rId19"/>
    <p:sldId id="354" r:id="rId20"/>
    <p:sldId id="306" r:id="rId21"/>
    <p:sldId id="285" r:id="rId22"/>
    <p:sldId id="331" r:id="rId23"/>
    <p:sldId id="332" r:id="rId24"/>
    <p:sldId id="333" r:id="rId25"/>
    <p:sldId id="334" r:id="rId26"/>
    <p:sldId id="335" r:id="rId27"/>
    <p:sldId id="357" r:id="rId28"/>
    <p:sldId id="337" r:id="rId29"/>
    <p:sldId id="338" r:id="rId30"/>
    <p:sldId id="293" r:id="rId31"/>
    <p:sldId id="292" r:id="rId32"/>
    <p:sldId id="340" r:id="rId33"/>
    <p:sldId id="341" r:id="rId34"/>
    <p:sldId id="342" r:id="rId35"/>
    <p:sldId id="345" r:id="rId36"/>
    <p:sldId id="343" r:id="rId37"/>
    <p:sldId id="344" r:id="rId38"/>
    <p:sldId id="355" r:id="rId39"/>
    <p:sldId id="347" r:id="rId40"/>
    <p:sldId id="349" r:id="rId41"/>
    <p:sldId id="356" r:id="rId42"/>
    <p:sldId id="351" r:id="rId43"/>
    <p:sldId id="352" r:id="rId44"/>
    <p:sldId id="298" r:id="rId45"/>
  </p:sldIdLst>
  <p:sldSz cx="10693400" cy="7561263"/>
  <p:notesSz cx="6858000" cy="9144000"/>
  <p:defaultTextStyle>
    <a:defPPr>
      <a:defRPr lang="ko-KR"/>
    </a:defPPr>
    <a:lvl1pPr marL="0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6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2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08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4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79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16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2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87" algn="l" defTabSz="1042872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00"/>
    <a:srgbClr val="FF4F3B"/>
    <a:srgbClr val="CF5559"/>
    <a:srgbClr val="4D91CA"/>
    <a:srgbClr val="DDEBF6"/>
    <a:srgbClr val="648E51"/>
    <a:srgbClr val="F6A165"/>
    <a:srgbClr val="FDE798"/>
    <a:srgbClr val="FEFEFE"/>
    <a:srgbClr val="E09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1290" autoAdjust="0"/>
  </p:normalViewPr>
  <p:slideViewPr>
    <p:cSldViewPr>
      <p:cViewPr varScale="1">
        <p:scale>
          <a:sx n="68" d="100"/>
          <a:sy n="68" d="100"/>
        </p:scale>
        <p:origin x="1158" y="4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616"/>
    </p:cViewPr>
  </p:sorterViewPr>
  <p:notesViewPr>
    <p:cSldViewPr>
      <p:cViewPr varScale="1">
        <p:scale>
          <a:sx n="84" d="100"/>
          <a:sy n="84" d="100"/>
        </p:scale>
        <p:origin x="-38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A2D6-2A0A-4583-AA6C-9D55F779F027}" type="datetimeFigureOut">
              <a:rPr lang="ko-KR" altLang="en-US" smtClean="0">
                <a:latin typeface="나눔고딕" panose="020D0604000000000000" pitchFamily="50" charset="-127"/>
                <a:ea typeface="나눔고딕" panose="020D0604000000000000" pitchFamily="50" charset="-127"/>
              </a:rPr>
              <a:pPr/>
              <a:t>2023-04-05</a:t>
            </a:fld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9AA2A-4711-4841-8126-512EF6155C48}" type="slidenum">
              <a:rPr lang="ko-KR" altLang="en-US" smtClean="0">
                <a:latin typeface="나눔고딕" panose="020D0604000000000000" pitchFamily="50" charset="-127"/>
                <a:ea typeface="나눔고딕" panose="020D0604000000000000" pitchFamily="50" charset="-127"/>
              </a:rPr>
              <a:pPr/>
              <a:t>‹#›</a:t>
            </a:fld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754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00108" y="0"/>
            <a:ext cx="2471734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2857496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2C8F995E-9B76-4D4C-9200-6B8777ED65AF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0108" y="4343400"/>
            <a:ext cx="485778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1000108" y="8501090"/>
            <a:ext cx="4857784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A96278DB-D4CB-4C7E-B2BB-62241DD50A2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567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2" rtl="0" eaLnBrk="1" latinLnBrk="1" hangingPunct="1">
      <a:defRPr sz="14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521436" algn="l" defTabSz="1042872" rtl="0" eaLnBrk="1" latinLnBrk="1" hangingPunct="1">
      <a:defRPr sz="14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1042872" algn="l" defTabSz="1042872" rtl="0" eaLnBrk="1" latinLnBrk="1" hangingPunct="1">
      <a:defRPr sz="14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564308" algn="l" defTabSz="1042872" rtl="0" eaLnBrk="1" latinLnBrk="1" hangingPunct="1">
      <a:defRPr sz="14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2085744" algn="l" defTabSz="1042872" rtl="0" eaLnBrk="1" latinLnBrk="1" hangingPunct="1">
      <a:defRPr sz="14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607179" algn="l" defTabSz="1042872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16" algn="l" defTabSz="1042872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2" algn="l" defTabSz="1042872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87" algn="l" defTabSz="1042872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오늘 이 시간에는 기후변화 과학정보를 이해하고 우리가 기후변화에 어떻게 대응할 수 있는지에 대해 알아보도록 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039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최근 한반도에서는 이상기후가 잦게 발생되었는데요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r>
              <a:rPr lang="en-US" altLang="ko-KR" dirty="0"/>
              <a:t>2021</a:t>
            </a:r>
            <a:r>
              <a:rPr lang="ko-KR" altLang="en-US" dirty="0"/>
              <a:t>년 강원도 폭설</a:t>
            </a:r>
            <a:r>
              <a:rPr lang="en-US" altLang="ko-KR" dirty="0"/>
              <a:t>, </a:t>
            </a:r>
            <a:r>
              <a:rPr lang="ko-KR" altLang="en-US" dirty="0"/>
              <a:t>늦서리</a:t>
            </a:r>
            <a:r>
              <a:rPr lang="en-US" altLang="ko-KR" dirty="0"/>
              <a:t>,</a:t>
            </a:r>
            <a:r>
              <a:rPr lang="en-US" altLang="ko-KR" baseline="0" dirty="0"/>
              <a:t> </a:t>
            </a:r>
            <a:r>
              <a:rPr lang="ko-KR" altLang="en-US" baseline="0" dirty="0"/>
              <a:t>태풍의 영향을 받았으며</a:t>
            </a:r>
            <a:endParaRPr lang="en-US" altLang="ko-KR" dirty="0"/>
          </a:p>
          <a:p>
            <a:r>
              <a:rPr lang="en-US" altLang="ko-KR" dirty="0"/>
              <a:t>2019</a:t>
            </a:r>
            <a:r>
              <a:rPr lang="ko-KR" altLang="en-US" dirty="0"/>
              <a:t>년 우리나라는 무려 </a:t>
            </a:r>
            <a:r>
              <a:rPr lang="en-US" altLang="ko-KR" dirty="0"/>
              <a:t>7</a:t>
            </a:r>
            <a:r>
              <a:rPr lang="ko-KR" altLang="en-US" dirty="0"/>
              <a:t>개의 태풍의 영향권에 들었고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7~8</a:t>
            </a:r>
            <a:r>
              <a:rPr lang="ko-KR" altLang="en-US" dirty="0"/>
              <a:t>월에는 전국적인 폭염</a:t>
            </a:r>
            <a:r>
              <a:rPr lang="en-US" altLang="ko-KR" dirty="0"/>
              <a:t>(</a:t>
            </a:r>
            <a:r>
              <a:rPr lang="ko-KR" altLang="en-US" dirty="0"/>
              <a:t>광주 </a:t>
            </a:r>
            <a:r>
              <a:rPr lang="en-US" altLang="ko-KR" dirty="0"/>
              <a:t>36</a:t>
            </a:r>
            <a:r>
              <a:rPr lang="ko-KR" altLang="en-US" dirty="0"/>
              <a:t>일간 폭염</a:t>
            </a:r>
            <a:r>
              <a:rPr lang="en-US" altLang="ko-KR" dirty="0"/>
              <a:t>, </a:t>
            </a:r>
            <a:r>
              <a:rPr lang="ko-KR" altLang="en-US" dirty="0"/>
              <a:t>홍천 일 최고 기온 </a:t>
            </a:r>
            <a:r>
              <a:rPr lang="en-US" altLang="ko-KR" dirty="0"/>
              <a:t>41</a:t>
            </a:r>
            <a:r>
              <a:rPr lang="ko-KR" altLang="en-US" dirty="0"/>
              <a:t>도</a:t>
            </a:r>
            <a:r>
              <a:rPr lang="en-US" altLang="ko-KR" dirty="0"/>
              <a:t>)</a:t>
            </a:r>
            <a:r>
              <a:rPr lang="ko-KR" altLang="en-US" dirty="0"/>
              <a:t>을 보였으며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2017</a:t>
            </a:r>
            <a:r>
              <a:rPr lang="ko-KR" altLang="en-US" dirty="0"/>
              <a:t>년 </a:t>
            </a:r>
            <a:r>
              <a:rPr lang="en-US" altLang="ko-KR" dirty="0"/>
              <a:t>5</a:t>
            </a:r>
            <a:r>
              <a:rPr lang="ko-KR" altLang="en-US" dirty="0"/>
              <a:t>월 이상고온</a:t>
            </a:r>
            <a:r>
              <a:rPr lang="en-US" altLang="ko-KR" dirty="0"/>
              <a:t>(</a:t>
            </a:r>
            <a:r>
              <a:rPr lang="ko-KR" altLang="en-US" dirty="0"/>
              <a:t>전국 월평균기온 최고 </a:t>
            </a:r>
            <a:r>
              <a:rPr lang="en-US" altLang="ko-KR" dirty="0"/>
              <a:t>1</a:t>
            </a:r>
            <a:r>
              <a:rPr lang="ko-KR" altLang="en-US" dirty="0"/>
              <a:t>위</a:t>
            </a:r>
            <a:r>
              <a:rPr lang="en-US" altLang="ko-KR" dirty="0"/>
              <a:t>), 2016</a:t>
            </a:r>
            <a:r>
              <a:rPr lang="ko-KR" altLang="en-US" dirty="0"/>
              <a:t>년 서울 열대야일수 </a:t>
            </a:r>
            <a:r>
              <a:rPr lang="en-US" altLang="ko-KR" dirty="0"/>
              <a:t>32</a:t>
            </a:r>
            <a:r>
              <a:rPr lang="ko-KR" altLang="en-US" dirty="0"/>
              <a:t>일를 기록하기도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85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장기기후변화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과거 </a:t>
            </a:r>
            <a:r>
              <a:rPr lang="en-US" altLang="ko-KR" dirty="0" smtClean="0"/>
              <a:t>30</a:t>
            </a:r>
            <a:r>
              <a:rPr lang="ko-KR" altLang="en-US" dirty="0" smtClean="0"/>
              <a:t>년 대비 최근 </a:t>
            </a:r>
            <a:r>
              <a:rPr lang="en-US" altLang="ko-KR" dirty="0" smtClean="0"/>
              <a:t>30</a:t>
            </a:r>
            <a:r>
              <a:rPr lang="ko-KR" altLang="en-US" dirty="0" smtClean="0"/>
              <a:t>년 변화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봄과 여름 시작일은 각각 </a:t>
            </a:r>
            <a:r>
              <a:rPr lang="en-US" altLang="ko-KR" dirty="0" smtClean="0"/>
              <a:t>17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11</a:t>
            </a:r>
            <a:r>
              <a:rPr lang="ko-KR" altLang="en-US" dirty="0" smtClean="0"/>
              <a:t>일 빨라지며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가을과 겨울 시작일은 각각 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5</a:t>
            </a:r>
            <a:r>
              <a:rPr lang="ko-KR" altLang="en-US" dirty="0" smtClean="0"/>
              <a:t>일 늦어집니다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여름은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일 길어지고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겨울은 </a:t>
            </a:r>
            <a:r>
              <a:rPr lang="en-US" altLang="ko-KR" baseline="0" dirty="0" smtClean="0"/>
              <a:t>22</a:t>
            </a:r>
            <a:r>
              <a:rPr lang="ko-KR" altLang="en-US" baseline="0" dirty="0" smtClean="0"/>
              <a:t>일 짧아지며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봄과 가을은 큰 변화가 없습니다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최근 </a:t>
            </a:r>
            <a:r>
              <a:rPr lang="en-US" altLang="ko-KR" baseline="0" dirty="0" smtClean="0"/>
              <a:t>30</a:t>
            </a:r>
            <a:r>
              <a:rPr lang="ko-KR" altLang="en-US" baseline="0" dirty="0" smtClean="0"/>
              <a:t>년 여름은 </a:t>
            </a:r>
            <a:r>
              <a:rPr lang="en-US" altLang="ko-KR" baseline="0" dirty="0" smtClean="0"/>
              <a:t>118</a:t>
            </a:r>
            <a:r>
              <a:rPr lang="ko-KR" altLang="en-US" baseline="0" dirty="0" smtClean="0"/>
              <a:t>일로 약 </a:t>
            </a:r>
            <a:r>
              <a:rPr lang="en-US" altLang="ko-KR" baseline="0" dirty="0" smtClean="0"/>
              <a:t>4</a:t>
            </a:r>
            <a:r>
              <a:rPr lang="ko-KR" altLang="en-US" baseline="0" dirty="0" smtClean="0"/>
              <a:t>개월간 지속되는 가장 긴 계절이었습니다</a:t>
            </a:r>
            <a:r>
              <a:rPr lang="en-US" altLang="ko-KR" baseline="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baseline="0" dirty="0" smtClean="0"/>
              <a:t>가을은 </a:t>
            </a:r>
            <a:r>
              <a:rPr lang="en-US" altLang="ko-KR" baseline="0" dirty="0" smtClean="0"/>
              <a:t>69</a:t>
            </a:r>
            <a:r>
              <a:rPr lang="ko-KR" altLang="en-US" baseline="0" dirty="0" smtClean="0"/>
              <a:t>일로 가장 짧은 계절</a:t>
            </a:r>
            <a:endParaRPr lang="en-US" altLang="ko-KR" baseline="0" dirty="0" smtClean="0"/>
          </a:p>
          <a:p>
            <a:pPr marL="285750" indent="-285750">
              <a:buFontTx/>
              <a:buChar char="-"/>
            </a:pPr>
            <a:r>
              <a:rPr lang="ko-KR" altLang="en-US" baseline="0" dirty="0" smtClean="0"/>
              <a:t>과거 </a:t>
            </a:r>
            <a:r>
              <a:rPr lang="en-US" altLang="ko-KR" baseline="0" dirty="0" smtClean="0"/>
              <a:t>30</a:t>
            </a:r>
            <a:r>
              <a:rPr lang="ko-KR" altLang="en-US" baseline="0" dirty="0" smtClean="0"/>
              <a:t>년간 가장 긴 계절은 겨울</a:t>
            </a:r>
            <a:r>
              <a:rPr lang="en-US" altLang="ko-KR" baseline="0" dirty="0" smtClean="0"/>
              <a:t>(109</a:t>
            </a:r>
            <a:r>
              <a:rPr lang="ko-KR" altLang="en-US" baseline="0" dirty="0" smtClean="0"/>
              <a:t>일</a:t>
            </a:r>
            <a:r>
              <a:rPr lang="en-US" altLang="ko-KR" baseline="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ko-KR" altLang="en-US" dirty="0" smtClean="0"/>
              <a:t>최근 기후변화</a:t>
            </a:r>
            <a:r>
              <a:rPr lang="en-US" altLang="ko-KR" dirty="0" smtClean="0"/>
              <a:t>(</a:t>
            </a:r>
            <a:r>
              <a:rPr lang="ko-KR" altLang="en-US" dirty="0" smtClean="0"/>
              <a:t>지난 </a:t>
            </a:r>
            <a:r>
              <a:rPr lang="en-US" altLang="ko-KR" dirty="0" smtClean="0"/>
              <a:t>30</a:t>
            </a:r>
            <a:r>
              <a:rPr lang="ko-KR" altLang="en-US" dirty="0" smtClean="0"/>
              <a:t>년 대비 최근 </a:t>
            </a:r>
            <a:r>
              <a:rPr lang="en-US" altLang="ko-KR" dirty="0" smtClean="0"/>
              <a:t>30</a:t>
            </a:r>
            <a:r>
              <a:rPr lang="ko-KR" altLang="en-US" dirty="0" smtClean="0"/>
              <a:t>년 변화</a:t>
            </a:r>
            <a:r>
              <a:rPr lang="en-US" altLang="ko-KR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dirty="0" smtClean="0"/>
              <a:t>봄과 여름 시작일은 각각 </a:t>
            </a:r>
            <a:r>
              <a:rPr lang="en-US" altLang="ko-KR" dirty="0" smtClean="0"/>
              <a:t>6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일 빨라지고 가을 시작일은 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늦어짐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ko-KR" altLang="en-US" dirty="0" smtClean="0"/>
              <a:t>봄과 여름은 </a:t>
            </a:r>
            <a:r>
              <a:rPr lang="en-US" altLang="ko-KR" dirty="0" smtClean="0"/>
              <a:t>4</a:t>
            </a:r>
            <a:r>
              <a:rPr lang="ko-KR" altLang="en-US" dirty="0" smtClean="0"/>
              <a:t>일 길어지고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 외 계절은 다소 짧아짐</a:t>
            </a:r>
            <a:endParaRPr lang="en-US" altLang="ko-KR" dirty="0" smtClean="0"/>
          </a:p>
          <a:p>
            <a:pPr marL="285750" indent="-285750">
              <a:buFontTx/>
              <a:buChar char="-"/>
            </a:pPr>
            <a:r>
              <a:rPr lang="ko-KR" altLang="en-US" dirty="0" smtClean="0"/>
              <a:t>최근 </a:t>
            </a:r>
            <a:r>
              <a:rPr lang="en-US" altLang="ko-KR" dirty="0" smtClean="0"/>
              <a:t>30</a:t>
            </a:r>
            <a:r>
              <a:rPr lang="ko-KR" altLang="en-US" dirty="0" smtClean="0"/>
              <a:t>년 대비 최근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년은 여름은 </a:t>
            </a:r>
            <a:r>
              <a:rPr lang="en-US" altLang="ko-KR" dirty="0" smtClean="0"/>
              <a:t>9</a:t>
            </a:r>
            <a:r>
              <a:rPr lang="ko-KR" altLang="en-US" dirty="0" smtClean="0"/>
              <a:t>일 </a:t>
            </a:r>
            <a:r>
              <a:rPr lang="ko-KR" altLang="en-US" dirty="0" err="1" smtClean="0"/>
              <a:t>길어짐</a:t>
            </a:r>
            <a:endParaRPr lang="en-US" altLang="ko-KR" dirty="0" smtClean="0"/>
          </a:p>
          <a:p>
            <a:pPr marL="0" indent="0">
              <a:buFontTx/>
              <a:buNone/>
            </a:pPr>
            <a:r>
              <a:rPr lang="en-US" altLang="ko-KR" baseline="0" dirty="0" smtClean="0"/>
              <a:t> * </a:t>
            </a:r>
            <a:r>
              <a:rPr lang="ko-KR" altLang="en-US" baseline="0" dirty="0" smtClean="0"/>
              <a:t>여름이 길어짐에 따라 봄과 가을은 각각 </a:t>
            </a:r>
            <a:r>
              <a:rPr lang="en-US" altLang="ko-KR" baseline="0" dirty="0" smtClean="0"/>
              <a:t>4</a:t>
            </a:r>
            <a:r>
              <a:rPr lang="ko-KR" altLang="en-US" baseline="0" dirty="0" smtClean="0"/>
              <a:t>일</a:t>
            </a:r>
            <a:r>
              <a:rPr lang="en-US" altLang="ko-KR" baseline="0" dirty="0" smtClean="0"/>
              <a:t>, 5</a:t>
            </a:r>
            <a:r>
              <a:rPr lang="ko-KR" altLang="en-US" baseline="0" dirty="0" smtClean="0"/>
              <a:t>일 짧아짐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1183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ko-KR" altLang="en-US" b="1" dirty="0"/>
              <a:t>전세계 이상기후 발생 분포도</a:t>
            </a:r>
            <a:r>
              <a:rPr lang="en-US" altLang="ko-KR" b="1" dirty="0"/>
              <a:t>(2021</a:t>
            </a:r>
            <a:r>
              <a:rPr lang="ko-KR" altLang="en-US" b="1" dirty="0"/>
              <a:t>년</a:t>
            </a:r>
            <a:r>
              <a:rPr lang="en-US" altLang="ko-KR" b="1" dirty="0"/>
              <a:t>)</a:t>
            </a:r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전 세계 곳곳에는 기상 재해로 막대한 인명 및 재산 피해가 있습니다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지난</a:t>
            </a:r>
            <a:r>
              <a:rPr lang="en-US" altLang="ko-KR" b="0" dirty="0"/>
              <a:t>, 2021</a:t>
            </a:r>
            <a:r>
              <a:rPr lang="ko-KR" altLang="en-US" b="0" dirty="0"/>
              <a:t>년에도 가뭄</a:t>
            </a:r>
            <a:r>
              <a:rPr lang="en-US" altLang="ko-KR" b="0" dirty="0"/>
              <a:t>, </a:t>
            </a:r>
            <a:r>
              <a:rPr lang="ko-KR" altLang="en-US" b="0" dirty="0"/>
              <a:t>홍수</a:t>
            </a:r>
            <a:r>
              <a:rPr lang="en-US" altLang="ko-KR" b="0" dirty="0"/>
              <a:t>, </a:t>
            </a:r>
            <a:r>
              <a:rPr lang="ko-KR" altLang="en-US" b="0" dirty="0"/>
              <a:t>폭설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등으로 인해 피해가 막대했습니다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기상청 </a:t>
            </a:r>
            <a:r>
              <a:rPr lang="ko-KR" altLang="en-US" b="0" baseline="0" dirty="0" err="1"/>
              <a:t>기후정보포털</a:t>
            </a:r>
            <a:r>
              <a:rPr lang="en-US" altLang="ko-KR" b="0" baseline="0" dirty="0"/>
              <a:t>(http://www.climate.go.kr) </a:t>
            </a:r>
            <a:r>
              <a:rPr lang="ko-KR" altLang="en-US" b="0" baseline="0" dirty="0"/>
              <a:t>홈페이지에는 매년 이상기후 발생 분포도를 포함한 이상기후 보고서를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게재하고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1" baseline="0" dirty="0"/>
          </a:p>
          <a:p>
            <a:pPr defTabSz="925220">
              <a:spcBef>
                <a:spcPct val="0"/>
              </a:spcBef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이미지 출처</a:t>
            </a:r>
            <a:r>
              <a:rPr lang="en-US" altLang="ko-KR" b="1" dirty="0"/>
              <a:t>] </a:t>
            </a:r>
            <a:r>
              <a:rPr lang="en-US" altLang="ko-KR" b="1" dirty="0">
                <a:solidFill>
                  <a:srgbClr val="FF0000"/>
                </a:solidFill>
              </a:rPr>
              <a:t> 2021</a:t>
            </a:r>
            <a:r>
              <a:rPr lang="ko-KR" altLang="en-US" b="1" dirty="0">
                <a:solidFill>
                  <a:srgbClr val="FF0000"/>
                </a:solidFill>
              </a:rPr>
              <a:t>년 이상기후 보고서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관계부처합동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335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전지구</a:t>
            </a:r>
            <a:r>
              <a:rPr lang="ko-KR" altLang="en-US" dirty="0"/>
              <a:t> 평균기온이 산업혁명 이후 </a:t>
            </a:r>
            <a:r>
              <a:rPr lang="en-US" altLang="ko-KR" dirty="0"/>
              <a:t>1</a:t>
            </a:r>
            <a:r>
              <a:rPr lang="ko-KR" altLang="en-US" dirty="0"/>
              <a:t>도 정도 밖에 오르지 않았는데</a:t>
            </a:r>
            <a:r>
              <a:rPr lang="en-US" altLang="ko-KR" dirty="0"/>
              <a:t> </a:t>
            </a:r>
            <a:r>
              <a:rPr lang="ko-KR" altLang="en-US" dirty="0"/>
              <a:t>이상기후와 재해는 크게 늘어났습니다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육지에서는 더운 낮과 밤이 증가하고 그에 따라 폭염 빈도와 지속기간이 증가하며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호우의 빈도와 강도</a:t>
            </a:r>
            <a:r>
              <a:rPr lang="en-US" altLang="ko-KR" dirty="0"/>
              <a:t>, </a:t>
            </a:r>
            <a:r>
              <a:rPr lang="ko-KR" altLang="en-US" dirty="0"/>
              <a:t>양도 증가할 가능성이 매우 높다고 합니다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66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765" indent="-342765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457019" algn="l"/>
              </a:tabLst>
              <a:defRPr/>
            </a:pPr>
            <a:r>
              <a:rPr lang="en-US" altLang="ko-KR" kern="100" dirty="0" smtClean="0">
                <a:cs typeface="Times New Roman"/>
              </a:rPr>
              <a:t>2021</a:t>
            </a:r>
            <a:r>
              <a:rPr lang="ko-KR" altLang="en-US" kern="100" dirty="0" smtClean="0">
                <a:cs typeface="Times New Roman"/>
              </a:rPr>
              <a:t>년에는 역대 최고 </a:t>
            </a:r>
            <a:r>
              <a:rPr lang="en-US" altLang="ko-KR" kern="100" dirty="0" smtClean="0">
                <a:cs typeface="Times New Roman"/>
              </a:rPr>
              <a:t>2</a:t>
            </a:r>
            <a:r>
              <a:rPr lang="ko-KR" altLang="en-US" kern="100" dirty="0" smtClean="0">
                <a:cs typeface="Times New Roman"/>
              </a:rPr>
              <a:t>위의 기온 상승을 기록하였습니다</a:t>
            </a:r>
            <a:r>
              <a:rPr lang="en-US" altLang="ko-KR" kern="100" dirty="0" smtClean="0">
                <a:cs typeface="Times New Roman"/>
              </a:rPr>
              <a:t>. </a:t>
            </a:r>
            <a:r>
              <a:rPr lang="ko-KR" altLang="en-US" kern="100" baseline="0" dirty="0" smtClean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388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다음으로 국내외 기후변화 현황에 대해 알아보겠습니다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121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343939" indent="-343939" algn="just">
              <a:tabLst>
                <a:tab pos="458585" algn="l"/>
              </a:tabLst>
            </a:pPr>
            <a:r>
              <a:rPr lang="ko-KR" altLang="ko-KR" kern="100" dirty="0">
                <a:cs typeface="Times New Roman"/>
              </a:rPr>
              <a:t>그럼 이와 같은 기후변화가 일어나는 원인은 무엇일까요</a:t>
            </a:r>
            <a:r>
              <a:rPr lang="en-US" altLang="ko-KR" kern="100" dirty="0">
                <a:cs typeface="Times New Roman"/>
              </a:rPr>
              <a:t>? </a:t>
            </a:r>
            <a:r>
              <a:rPr lang="ko-KR" altLang="ko-KR" kern="100" dirty="0">
                <a:cs typeface="Times New Roman"/>
              </a:rPr>
              <a:t>그 근본적인 이유는 무엇일까요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현재까지 많은 과학자들이 기후변화의 원인에 대한 많은 이론들을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제시하고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과학자들이 말하는 기후변화의 원인으로 크게 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가지의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가능성을 제시하고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첫째는 자연적 원인에 기인한 것 둘째는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인위적 원인에 기인한 것입니다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자연적 원인으로는 </a:t>
            </a:r>
            <a:r>
              <a:rPr lang="ko-KR" altLang="en-US" kern="100" dirty="0">
                <a:cs typeface="Times New Roman"/>
              </a:rPr>
              <a:t>태양 </a:t>
            </a:r>
            <a:r>
              <a:rPr lang="ko-KR" altLang="en-US" kern="100" dirty="0" err="1">
                <a:cs typeface="Times New Roman"/>
              </a:rPr>
              <a:t>흑점수</a:t>
            </a:r>
            <a:r>
              <a:rPr lang="ko-KR" altLang="en-US" kern="100" dirty="0">
                <a:cs typeface="Times New Roman"/>
              </a:rPr>
              <a:t> 변화로 인한 </a:t>
            </a:r>
            <a:r>
              <a:rPr lang="ko-KR" altLang="ko-KR" kern="100" dirty="0">
                <a:cs typeface="Times New Roman"/>
              </a:rPr>
              <a:t>태양에너지의 변화나 화산폭발로 인한 지구내 </a:t>
            </a:r>
            <a:r>
              <a:rPr lang="ko-KR" altLang="ko-KR" kern="100" dirty="0" err="1">
                <a:cs typeface="Times New Roman"/>
              </a:rPr>
              <a:t>태양복사량의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변화나 지각변동 또는 기후시스템이 가지고 있는 고유의 자연변동성 그리고 매우 긴 주기를 가지고 있는 지구 공전궤도의 변화로 인한 </a:t>
            </a:r>
            <a:r>
              <a:rPr lang="ko-KR" altLang="ko-KR" kern="100" dirty="0" err="1">
                <a:cs typeface="Times New Roman"/>
              </a:rPr>
              <a:t>태양복사량의</a:t>
            </a:r>
            <a:r>
              <a:rPr lang="ko-KR" altLang="ko-KR" kern="100" dirty="0">
                <a:cs typeface="Times New Roman"/>
              </a:rPr>
              <a:t> 변화가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결국 자연적 원인에 가장 중요한 인자는 지구로 입사하는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태양 복사에너지의 변화이며 이 변화가 지구 기후변화에 매우 중요한 역할을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한다는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특히 최근에는 인위적 원인으로 인한 지구온난화가 자연변동성의 변조를 가져와 기후변화를 유도한다는 주장</a:t>
            </a:r>
            <a:r>
              <a:rPr lang="ko-KR" altLang="en-US" i="0" kern="100" dirty="0">
                <a:cs typeface="Times New Roman"/>
              </a:rPr>
              <a:t>이</a:t>
            </a:r>
            <a:r>
              <a:rPr lang="ko-KR" altLang="en-US" kern="100" dirty="0">
                <a:cs typeface="Times New Roman"/>
              </a:rPr>
              <a:t> 제기되고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그와 다르게 인간활동의 증가로 인한 온실가스 및 </a:t>
            </a:r>
            <a:r>
              <a:rPr lang="ko-KR" altLang="en-US" kern="100" dirty="0">
                <a:cs typeface="Times New Roman"/>
              </a:rPr>
              <a:t>에어로졸의</a:t>
            </a:r>
            <a:r>
              <a:rPr lang="ko-KR" altLang="ko-KR" kern="100" dirty="0">
                <a:cs typeface="Times New Roman"/>
              </a:rPr>
              <a:t> 증가와 삼림파괴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ko-KR" kern="100" dirty="0">
                <a:cs typeface="Times New Roman"/>
              </a:rPr>
              <a:t>도시화 그리고 </a:t>
            </a:r>
            <a:r>
              <a:rPr lang="ko-KR" altLang="ko-KR" kern="100" dirty="0" err="1">
                <a:cs typeface="Times New Roman"/>
              </a:rPr>
              <a:t>토지경작에</a:t>
            </a:r>
            <a:r>
              <a:rPr lang="ko-KR" altLang="ko-KR" kern="100" dirty="0">
                <a:cs typeface="Times New Roman"/>
              </a:rPr>
              <a:t> 따른 지표상태의 변화와 같은 환경변화가 인위적 요인에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기인한 기후변화의 원인으로 제시되고 있습니다</a:t>
            </a:r>
            <a:r>
              <a:rPr lang="en-US" altLang="ko-KR" kern="100" dirty="0">
                <a:cs typeface="Times New Roman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271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7171">
              <a:defRPr/>
            </a:pPr>
            <a:r>
              <a:rPr lang="ko-KR" altLang="en-US" b="0" dirty="0"/>
              <a:t>온실가스 관측은 언제 처음으로 시작되었을까요</a:t>
            </a:r>
            <a:r>
              <a:rPr lang="en-US" altLang="ko-KR" b="0" dirty="0"/>
              <a:t>?</a:t>
            </a:r>
          </a:p>
          <a:p>
            <a:pPr defTabSz="917171">
              <a:defRPr/>
            </a:pPr>
            <a:endParaRPr lang="en-US" altLang="ko-KR" b="0" dirty="0"/>
          </a:p>
          <a:p>
            <a:pPr defTabSz="917171">
              <a:defRPr/>
            </a:pPr>
            <a:r>
              <a:rPr lang="ko-KR" altLang="en-US" b="0" dirty="0"/>
              <a:t>온실가스는 </a:t>
            </a:r>
            <a:r>
              <a:rPr lang="en-US" altLang="ko-KR" b="0" dirty="0"/>
              <a:t>1958</a:t>
            </a:r>
            <a:r>
              <a:rPr lang="ko-KR" altLang="en-US" b="0" dirty="0"/>
              <a:t>년부터 미국</a:t>
            </a:r>
            <a:r>
              <a:rPr lang="ko-KR" altLang="en-US" b="0" baseline="0" dirty="0"/>
              <a:t> 하와이 </a:t>
            </a:r>
            <a:r>
              <a:rPr lang="ko-KR" altLang="en-US" b="0" baseline="0" dirty="0" err="1"/>
              <a:t>마우나로아에서</a:t>
            </a:r>
            <a:r>
              <a:rPr lang="ko-KR" altLang="en-US" b="0" baseline="0" dirty="0"/>
              <a:t> </a:t>
            </a:r>
            <a:r>
              <a:rPr lang="ko-KR" altLang="en-US" b="0" baseline="0" dirty="0" err="1"/>
              <a:t>킬링</a:t>
            </a:r>
            <a:r>
              <a:rPr lang="ko-KR" altLang="en-US" b="0" baseline="0" dirty="0"/>
              <a:t> 박사가 처음으로 관측하였으며 </a:t>
            </a:r>
            <a:r>
              <a:rPr lang="ko-KR" altLang="en-US" b="0" baseline="0" dirty="0" err="1"/>
              <a:t>킬링박사가</a:t>
            </a:r>
            <a:r>
              <a:rPr lang="ko-KR" altLang="en-US" b="0" baseline="0" dirty="0"/>
              <a:t> 사망한 후에도 그의 아들이 지금까지 관측을 계속 진행하고 있습니다</a:t>
            </a:r>
            <a:r>
              <a:rPr lang="en-US" altLang="ko-KR" b="0" baseline="0" dirty="0"/>
              <a:t>.</a:t>
            </a:r>
          </a:p>
          <a:p>
            <a:pPr defTabSz="917171">
              <a:defRPr/>
            </a:pPr>
            <a:endParaRPr lang="en-US" altLang="ko-KR" b="0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696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대기의 </a:t>
            </a:r>
            <a:r>
              <a:rPr lang="en-US" altLang="ko-KR" dirty="0"/>
              <a:t>1%</a:t>
            </a:r>
            <a:r>
              <a:rPr lang="ko-KR" altLang="en-US" dirty="0"/>
              <a:t>미만을 차지하고 있는 온실가스가 지구 밖으로 날아가려는 에너지를 붙잡아 흡수하여 지구의 온도를 잘 조절해 주는 것을 자연적 온실효과라고 해요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이러한 자연적 온실효과 덕분에 지구는 평균 </a:t>
            </a:r>
            <a:r>
              <a:rPr lang="en-US" altLang="ko-KR" dirty="0"/>
              <a:t>15</a:t>
            </a:r>
            <a:r>
              <a:rPr lang="ko-KR" altLang="en-US" dirty="0"/>
              <a:t>℃를 유지할 수 있어요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만약 자연적 온실효과가 없다면 지구 표면에서 방출되는 태양에너지가 모두 지구 밖으로 날아가버려서</a:t>
            </a:r>
            <a:r>
              <a:rPr lang="en-US" altLang="ko-KR" dirty="0"/>
              <a:t>, </a:t>
            </a:r>
            <a:r>
              <a:rPr lang="ko-KR" altLang="en-US" dirty="0"/>
              <a:t>지구의 평균온도는 영하 </a:t>
            </a:r>
            <a:r>
              <a:rPr lang="en-US" altLang="ko-KR" dirty="0"/>
              <a:t>18</a:t>
            </a:r>
            <a:r>
              <a:rPr lang="ko-KR" altLang="en-US" dirty="0"/>
              <a:t>℃정도로 무척 추울 거예요</a:t>
            </a:r>
            <a:r>
              <a:rPr lang="en-US" altLang="ko-KR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그런데 온실가스가 필요 이상으로 늘어나게 되면 태양으로부터 들어온 에너지를 우주로 내보내지 못하고 더 많이 가두어 지구의 온도가 점점 올라가게 된답니다</a:t>
            </a:r>
            <a:r>
              <a:rPr lang="en-US" altLang="ko-KR" baseline="0" dirty="0"/>
              <a:t>.</a:t>
            </a:r>
          </a:p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참고로 지구와 달리 금성은 대기의 </a:t>
            </a:r>
            <a:r>
              <a:rPr lang="en-US" altLang="ko-KR" dirty="0"/>
              <a:t>96%</a:t>
            </a:r>
            <a:r>
              <a:rPr lang="ko-KR" altLang="en-US" dirty="0"/>
              <a:t>가 이산화탄소로</a:t>
            </a:r>
            <a:r>
              <a:rPr lang="ko-KR" altLang="en-US" baseline="0" dirty="0"/>
              <a:t> 구성되어 있기 때문에</a:t>
            </a:r>
            <a:r>
              <a:rPr lang="en-US" altLang="ko-KR" baseline="0" dirty="0"/>
              <a:t>, </a:t>
            </a:r>
            <a:r>
              <a:rPr lang="ko-KR" altLang="en-US" baseline="0" dirty="0"/>
              <a:t>태양 에너지가 우주로 빠져나가지 못하여 표면온도가 </a:t>
            </a:r>
            <a:r>
              <a:rPr lang="en-US" altLang="ko-KR" baseline="0" dirty="0"/>
              <a:t>420</a:t>
            </a:r>
            <a:r>
              <a:rPr lang="ko-KR" altLang="en-US" baseline="0" dirty="0"/>
              <a:t>℃나 된다고 합니다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이처럼 인간의 활동에 의한 온실가스 증가에 의해</a:t>
            </a:r>
            <a:r>
              <a:rPr lang="en-US" altLang="ko-KR" baseline="0" dirty="0"/>
              <a:t>, </a:t>
            </a:r>
            <a:r>
              <a:rPr lang="ko-KR" altLang="en-US" baseline="0" dirty="0"/>
              <a:t>지구가 과거의 평균적인 상태보다 점점 뜨거워지는 현상을 지구온난화라고 합니다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590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ko-KR" altLang="ko-KR" kern="100" dirty="0">
                <a:cs typeface="Times New Roman"/>
              </a:rPr>
              <a:t>기후변화에 가장 중요한 역할을 하는 </a:t>
            </a:r>
            <a:r>
              <a:rPr lang="ko-KR" altLang="en-US" kern="100" dirty="0">
                <a:cs typeface="Times New Roman"/>
              </a:rPr>
              <a:t>온실가스와</a:t>
            </a:r>
            <a:r>
              <a:rPr lang="ko-KR" altLang="ko-KR" kern="100" dirty="0">
                <a:cs typeface="Times New Roman"/>
              </a:rPr>
              <a:t> 전 지구 기온변동성은 어떤 관계가 있을까요</a:t>
            </a:r>
            <a:r>
              <a:rPr lang="en-US" altLang="ko-KR" kern="100" dirty="0">
                <a:cs typeface="Times New Roman"/>
              </a:rPr>
              <a:t>?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과거에 이런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농도는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현재 기온상승을 어떻게 설명하고 있을까요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그림은 지난</a:t>
            </a:r>
            <a:r>
              <a:rPr lang="en-US" altLang="ko-KR" kern="100" dirty="0">
                <a:cs typeface="Times New Roman"/>
              </a:rPr>
              <a:t> 150</a:t>
            </a:r>
            <a:r>
              <a:rPr lang="ko-KR" altLang="ko-KR" kern="100" dirty="0">
                <a:cs typeface="Times New Roman"/>
              </a:rPr>
              <a:t>년간 </a:t>
            </a:r>
            <a:r>
              <a:rPr lang="ko-KR" altLang="ko-KR" kern="100" dirty="0" err="1">
                <a:cs typeface="Times New Roman"/>
              </a:rPr>
              <a:t>전지구</a:t>
            </a:r>
            <a:r>
              <a:rPr lang="ko-KR" altLang="ko-KR" kern="100" dirty="0">
                <a:cs typeface="Times New Roman"/>
              </a:rPr>
              <a:t> 평균기온의 변동성과 기후변화의 인위적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원인으로 대표적인 인자인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변동성을 함께 보인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놀랍게도 두 변동성이 서로 일치하는 것을 볼 수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이것은 바로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인간 활동의 증가로 인한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증가가 </a:t>
            </a:r>
            <a:r>
              <a:rPr lang="ko-KR" altLang="ko-KR" kern="100" dirty="0" err="1">
                <a:cs typeface="Times New Roman"/>
              </a:rPr>
              <a:t>전지구</a:t>
            </a:r>
            <a:r>
              <a:rPr lang="ko-KR" altLang="ko-KR" kern="100" dirty="0">
                <a:cs typeface="Times New Roman"/>
              </a:rPr>
              <a:t> 평균기온의 상승을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유도하고 있다는 사실을 보여주고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 err="1">
                <a:cs typeface="Times New Roman"/>
              </a:rPr>
              <a:t>전지구</a:t>
            </a:r>
            <a:r>
              <a:rPr lang="ko-KR" altLang="ko-KR" kern="100" dirty="0">
                <a:cs typeface="Times New Roman"/>
              </a:rPr>
              <a:t> 평균기온의 증가와 대기중</a:t>
            </a:r>
            <a:r>
              <a:rPr lang="en-US" altLang="ko-KR" kern="100" dirty="0">
                <a:cs typeface="Times New Roman"/>
              </a:rPr>
              <a:t> CO2</a:t>
            </a:r>
            <a:r>
              <a:rPr lang="ko-KR" altLang="ko-KR" kern="100" dirty="0">
                <a:cs typeface="Times New Roman"/>
              </a:rPr>
              <a:t>농도의 증가는 유사한 변동성을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보이고 있으며 최근 대기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농도는 </a:t>
            </a:r>
            <a:r>
              <a:rPr lang="ko-KR" altLang="en-US" kern="100" dirty="0">
                <a:cs typeface="Times New Roman"/>
              </a:rPr>
              <a:t>과거와 </a:t>
            </a:r>
            <a:r>
              <a:rPr lang="ko-KR" altLang="ko-KR" kern="100" dirty="0">
                <a:cs typeface="Times New Roman"/>
              </a:rPr>
              <a:t>비교할 수 없</a:t>
            </a:r>
            <a:r>
              <a:rPr lang="ko-KR" altLang="en-US" kern="100" dirty="0">
                <a:cs typeface="Times New Roman"/>
              </a:rPr>
              <a:t>을 정도로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극심한 </a:t>
            </a:r>
            <a:r>
              <a:rPr lang="ko-KR" altLang="ko-KR" kern="100" dirty="0">
                <a:cs typeface="Times New Roman"/>
              </a:rPr>
              <a:t>증가추세를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보이고 있어 </a:t>
            </a:r>
            <a:r>
              <a:rPr lang="ko-KR" altLang="ko-KR" kern="100" dirty="0">
                <a:cs typeface="Times New Roman"/>
              </a:rPr>
              <a:t>이와 같은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증가가 지구 온난화에 결정적인 인위적 원인을 제공하고 있음을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알 수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698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1000108" y="4343400"/>
            <a:ext cx="4857784" cy="4114800"/>
          </a:xfrm>
        </p:spPr>
        <p:txBody>
          <a:bodyPr>
            <a:normAutofit/>
          </a:bodyPr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목차는 다음과 같습니다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610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ko-KR" altLang="en-US" dirty="0"/>
              <a:t>만약 계속해서 해수면이 상승하면 해안가나 섬나라는 매우 위험한 상황에 놓이게 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초록색으로 표시된 나라들의 공통점이 무엇일까요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바다와 맞닿아있는 섬나라 라는 점</a:t>
            </a:r>
            <a:r>
              <a:rPr lang="en-US" altLang="ko-KR" dirty="0"/>
              <a:t>!</a:t>
            </a:r>
          </a:p>
          <a:p>
            <a:r>
              <a:rPr lang="ko-KR" altLang="en-US" dirty="0"/>
              <a:t>그리고 군소 도서 국가 연합</a:t>
            </a:r>
            <a:r>
              <a:rPr lang="en-US" altLang="ko-KR" dirty="0"/>
              <a:t>(AOSIS)</a:t>
            </a:r>
            <a:r>
              <a:rPr lang="ko-KR" altLang="en-US" dirty="0"/>
              <a:t>의 구성국이라는 점입니다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 연합은 국토가 저지해안이거나 작은 섬나라인 국가들의 국제기구이며 개방도상 군소 </a:t>
            </a:r>
            <a:r>
              <a:rPr lang="ko-KR" altLang="en-US" dirty="0" err="1"/>
              <a:t>도서국들이</a:t>
            </a:r>
            <a:r>
              <a:rPr lang="ko-KR" altLang="en-US" dirty="0"/>
              <a:t> 전지국적</a:t>
            </a:r>
            <a:r>
              <a:rPr lang="ko-KR" altLang="en-US" baseline="0" dirty="0"/>
              <a:t> 기후변화에 한 목소리를 내기 위해 설립되었습니다</a:t>
            </a:r>
            <a:r>
              <a:rPr lang="en-US" altLang="ko-KR" baseline="0" dirty="0"/>
              <a:t>.</a:t>
            </a:r>
          </a:p>
          <a:p>
            <a:endParaRPr lang="en-US" altLang="ko-KR" baseline="0" dirty="0"/>
          </a:p>
          <a:p>
            <a:r>
              <a:rPr lang="ko-KR" altLang="en-US" dirty="0"/>
              <a:t>이 연합 구성국 중 하나인 </a:t>
            </a:r>
            <a:r>
              <a:rPr lang="ko-KR" altLang="en-US" dirty="0" err="1"/>
              <a:t>투발루를</a:t>
            </a:r>
            <a:r>
              <a:rPr lang="ko-KR" altLang="en-US" dirty="0"/>
              <a:t> 아시나요</a:t>
            </a:r>
            <a:r>
              <a:rPr lang="en-US" altLang="ko-KR" dirty="0"/>
              <a:t>? </a:t>
            </a:r>
            <a:r>
              <a:rPr lang="ko-KR" altLang="en-US" dirty="0"/>
              <a:t>남태평양에 위치한 </a:t>
            </a:r>
            <a:r>
              <a:rPr lang="ko-KR" altLang="en-US" dirty="0" err="1"/>
              <a:t>투발루는</a:t>
            </a:r>
            <a:r>
              <a:rPr lang="ko-KR" altLang="en-US" dirty="0"/>
              <a:t> 해수면이 상승하면서 점점 섬의 면적이 줄어들고 있다고 합니다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그래서 이 섬에 살고 있는 사람들은 정든 고향을 버리고 다른 나라로 이사를 해야 하는 상황입니다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위기에 처한 나라는 이뿐만이 아닙니다</a:t>
            </a:r>
            <a:r>
              <a:rPr lang="en-US" altLang="ko-KR" dirty="0"/>
              <a:t>. </a:t>
            </a:r>
            <a:r>
              <a:rPr lang="ko-KR" altLang="en-US" dirty="0"/>
              <a:t>지상 최대의 유향지인 몰디브</a:t>
            </a:r>
            <a:r>
              <a:rPr lang="en-US" altLang="ko-KR" dirty="0"/>
              <a:t>, </a:t>
            </a:r>
            <a:r>
              <a:rPr lang="ko-KR" altLang="en-US" dirty="0"/>
              <a:t>해가 가장 먼저 뜨는 나라 </a:t>
            </a:r>
            <a:r>
              <a:rPr lang="ko-KR" altLang="en-US" dirty="0" err="1"/>
              <a:t>키리바시</a:t>
            </a:r>
            <a:r>
              <a:rPr lang="ko-KR" altLang="en-US" dirty="0"/>
              <a:t> 섬</a:t>
            </a:r>
            <a:r>
              <a:rPr lang="en-US" altLang="ko-KR" dirty="0"/>
              <a:t>. </a:t>
            </a:r>
            <a:r>
              <a:rPr lang="ko-KR" altLang="en-US" dirty="0"/>
              <a:t>이를 포함한 </a:t>
            </a:r>
            <a:r>
              <a:rPr lang="en-US" altLang="ko-KR" dirty="0"/>
              <a:t>44</a:t>
            </a:r>
            <a:r>
              <a:rPr lang="ko-KR" altLang="en-US" dirty="0"/>
              <a:t>개의 섬나라들이 수몰될 위기에 놓여있습니다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당장은 지구온난화와 기후변화로 인한 환경의 변화가 우리에게 </a:t>
            </a:r>
            <a:r>
              <a:rPr lang="ko-KR" altLang="en-US" dirty="0" err="1"/>
              <a:t>와닿지</a:t>
            </a:r>
            <a:r>
              <a:rPr lang="ko-KR" altLang="en-US" dirty="0"/>
              <a:t> 않을지도 모르겠지만</a:t>
            </a:r>
            <a:endParaRPr lang="en-US" altLang="ko-KR" dirty="0"/>
          </a:p>
          <a:p>
            <a:r>
              <a:rPr lang="ko-KR" altLang="en-US" dirty="0" err="1"/>
              <a:t>이런식으로</a:t>
            </a:r>
            <a:r>
              <a:rPr lang="ko-KR" altLang="en-US" dirty="0"/>
              <a:t> 지구온난화가 더 심해진다면 가라앉는 섬들은 더 증가하고</a:t>
            </a:r>
            <a:endParaRPr lang="en-US" altLang="ko-KR" dirty="0"/>
          </a:p>
          <a:p>
            <a:r>
              <a:rPr lang="ko-KR" altLang="en-US" dirty="0"/>
              <a:t>섬이 많은 우리나라 역시도 직접적인 피해를 받게 될 것입니다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실제로 독도도 처음에는 울릉도처럼 큰 섬이었지만 시간이 지나면서 점차 가라앉아 산꼭대기만 보이는 현재의 모습을 지니게 되었다고 합니다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226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다음으로 기후변화의 영향과 전망에 대해서 알아보겠습니다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8809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ko-KR" altLang="en-US" i="0" kern="100" dirty="0">
                <a:cs typeface="Times New Roman"/>
              </a:rPr>
              <a:t>기후변화 시나리오가 생산되는 과정을 살펴보겠습니다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algn="just"/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5</a:t>
            </a:r>
            <a:r>
              <a:rPr lang="ko-KR" altLang="en-US" i="0" kern="100" dirty="0">
                <a:cs typeface="Times New Roman"/>
              </a:rPr>
              <a:t>차 보고서에는 우리가 온실가스를 얼마나 </a:t>
            </a:r>
            <a:r>
              <a:rPr lang="ko-KR" altLang="en-US" i="0" kern="100" dirty="0" err="1">
                <a:cs typeface="Times New Roman"/>
              </a:rPr>
              <a:t>줄이느냐에</a:t>
            </a:r>
            <a:r>
              <a:rPr lang="ko-KR" altLang="en-US" i="0" kern="100" dirty="0">
                <a:cs typeface="Times New Roman"/>
              </a:rPr>
              <a:t> 따라 </a:t>
            </a:r>
            <a:r>
              <a:rPr lang="en-US" altLang="ko-KR" i="0" kern="100" dirty="0">
                <a:cs typeface="Times New Roman"/>
              </a:rPr>
              <a:t>4</a:t>
            </a:r>
            <a:r>
              <a:rPr lang="ko-KR" altLang="en-US" i="0" kern="100" dirty="0">
                <a:cs typeface="Times New Roman"/>
              </a:rPr>
              <a:t>가지 종류의 시나리오 즉</a:t>
            </a:r>
            <a:r>
              <a:rPr lang="en-US" altLang="ko-KR" i="0" kern="100" dirty="0">
                <a:cs typeface="Times New Roman"/>
              </a:rPr>
              <a:t>, RCP2.6, RCP4.5, RCP6.0,</a:t>
            </a:r>
            <a:r>
              <a:rPr lang="en-US" altLang="ko-KR" i="0" kern="100" baseline="0" dirty="0">
                <a:cs typeface="Times New Roman"/>
              </a:rPr>
              <a:t> </a:t>
            </a:r>
            <a:r>
              <a:rPr lang="en-US" altLang="ko-KR" i="0" kern="100" dirty="0">
                <a:cs typeface="Times New Roman"/>
              </a:rPr>
              <a:t>RCP</a:t>
            </a:r>
            <a:endParaRPr lang="ko-KR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8.5</a:t>
            </a:r>
            <a:r>
              <a:rPr lang="ko-KR" altLang="en-US" i="0" kern="100" dirty="0">
                <a:cs typeface="Times New Roman"/>
              </a:rPr>
              <a:t>로 나누어 온실가스 농도를 전망했습니다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 </a:t>
            </a:r>
            <a:r>
              <a:rPr lang="en-US" altLang="ko-KR" i="0" kern="100" dirty="0">
                <a:cs typeface="Times New Roman"/>
              </a:rPr>
              <a:t>RCP </a:t>
            </a:r>
            <a:r>
              <a:rPr lang="ko-KR" altLang="en-US" i="0" kern="100" dirty="0">
                <a:cs typeface="Times New Roman"/>
              </a:rPr>
              <a:t>온실가스 시나리오를 활용하여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기후변화 모델에 적용하여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시나리오를 생산하며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우리나라 지역 특성을 반영한 해상도 </a:t>
            </a:r>
            <a:r>
              <a:rPr lang="en-US" altLang="ko-KR" i="0" kern="100" dirty="0">
                <a:cs typeface="Times New Roman"/>
              </a:rPr>
              <a:t>12.5km </a:t>
            </a:r>
            <a:r>
              <a:rPr lang="ko-KR" altLang="en-US" i="0" kern="100" dirty="0">
                <a:cs typeface="Times New Roman"/>
              </a:rPr>
              <a:t>모델을 활용하여 한반도 시나리오를 생산합니다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한반도 기후변화 시나리오에 통계적 상세화 기법을 적용하여 남한을 대상으로 해상도 </a:t>
            </a:r>
            <a:r>
              <a:rPr lang="en-US" altLang="ko-KR" i="0" kern="100" dirty="0">
                <a:cs typeface="Times New Roman"/>
              </a:rPr>
              <a:t>1km</a:t>
            </a:r>
            <a:r>
              <a:rPr lang="ko-KR" altLang="en-US" i="0" kern="100" dirty="0">
                <a:cs typeface="Times New Roman"/>
              </a:rPr>
              <a:t>의 </a:t>
            </a:r>
            <a:r>
              <a:rPr lang="ko-KR" altLang="en-US" i="0" kern="100" dirty="0" err="1">
                <a:cs typeface="Times New Roman"/>
              </a:rPr>
              <a:t>남한상세</a:t>
            </a:r>
            <a:r>
              <a:rPr lang="ko-KR" altLang="en-US" i="0" kern="100" dirty="0">
                <a:cs typeface="Times New Roman"/>
              </a:rPr>
              <a:t> 시나리오를 생산하고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6</a:t>
            </a:r>
            <a:r>
              <a:rPr lang="ko-KR" altLang="en-US" i="0" kern="100" dirty="0">
                <a:cs typeface="Times New Roman"/>
              </a:rPr>
              <a:t>차 보고서 작성을 위해 온실가스 감축 수준 및 기후변화 적응대책 수행 여부 등에 따라 미래 사회경제 구조가 어떻게 달라질 것인가를 고려한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새로운 온실가스 경로인  </a:t>
            </a: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시나리오를 개발하였습니다</a:t>
            </a:r>
            <a:r>
              <a:rPr lang="en-US" altLang="ko-KR" i="0" kern="100" dirty="0">
                <a:cs typeface="Times New Roman"/>
              </a:rPr>
              <a:t>.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는 </a:t>
            </a:r>
            <a:r>
              <a:rPr lang="en-US" altLang="ko-KR" i="0" kern="100" dirty="0">
                <a:cs typeface="Times New Roman"/>
              </a:rPr>
              <a:t>2100</a:t>
            </a:r>
            <a:r>
              <a:rPr lang="ko-KR" altLang="en-US" i="0" kern="100" dirty="0">
                <a:cs typeface="Times New Roman"/>
              </a:rPr>
              <a:t>년 기준 </a:t>
            </a:r>
            <a:r>
              <a:rPr lang="ko-KR" altLang="en-US" i="0" kern="100" dirty="0" err="1">
                <a:cs typeface="Times New Roman"/>
              </a:rPr>
              <a:t>복사강제력</a:t>
            </a:r>
            <a:r>
              <a:rPr lang="ko-KR" altLang="en-US" i="0" kern="100" dirty="0">
                <a:cs typeface="Times New Roman"/>
              </a:rPr>
              <a:t> 정도</a:t>
            </a:r>
            <a:r>
              <a:rPr lang="en-US" altLang="ko-KR" i="0" kern="100" dirty="0">
                <a:cs typeface="Times New Roman"/>
              </a:rPr>
              <a:t>(</a:t>
            </a:r>
            <a:r>
              <a:rPr lang="ko-KR" altLang="en-US" i="0" kern="100" dirty="0">
                <a:cs typeface="Times New Roman"/>
              </a:rPr>
              <a:t>기존 </a:t>
            </a:r>
            <a:r>
              <a:rPr lang="en-US" altLang="ko-KR" i="0" kern="100" dirty="0">
                <a:cs typeface="Times New Roman"/>
              </a:rPr>
              <a:t>RCP</a:t>
            </a:r>
            <a:r>
              <a:rPr lang="ko-KR" altLang="en-US" i="0" kern="100" dirty="0">
                <a:cs typeface="Times New Roman"/>
              </a:rPr>
              <a:t>개념</a:t>
            </a:r>
            <a:r>
              <a:rPr lang="en-US" altLang="ko-KR" i="0" kern="100" dirty="0">
                <a:cs typeface="Times New Roman"/>
              </a:rPr>
              <a:t>)</a:t>
            </a:r>
            <a:r>
              <a:rPr lang="ko-KR" altLang="en-US" i="0" kern="100" dirty="0">
                <a:cs typeface="Times New Roman"/>
              </a:rPr>
              <a:t>와 함께 기후변화 적응과 온실가스 감축 여부에 따라 인구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경제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토지이용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에너지 사용 등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미래의 사회경제 지표의 정량적인 변화 내용을 포함하여 </a:t>
            </a:r>
            <a:r>
              <a:rPr lang="en-US" altLang="ko-KR" i="0" kern="100" dirty="0">
                <a:cs typeface="Times New Roman"/>
              </a:rPr>
              <a:t>5</a:t>
            </a:r>
            <a:r>
              <a:rPr lang="ko-KR" altLang="en-US" i="0" kern="100" dirty="0">
                <a:cs typeface="Times New Roman"/>
              </a:rPr>
              <a:t>개 그룹</a:t>
            </a:r>
            <a:r>
              <a:rPr lang="en-US" altLang="ko-KR" i="0" kern="100" dirty="0">
                <a:cs typeface="Times New Roman"/>
              </a:rPr>
              <a:t>(SSP1,2,3,4,5)</a:t>
            </a:r>
            <a:r>
              <a:rPr lang="ko-KR" altLang="en-US" i="0" kern="100" dirty="0">
                <a:cs typeface="Times New Roman"/>
              </a:rPr>
              <a:t>으로 구성하였습니다</a:t>
            </a:r>
            <a:r>
              <a:rPr lang="en-US" altLang="ko-KR" i="0" kern="100" dirty="0">
                <a:cs typeface="Times New Roman"/>
              </a:rPr>
              <a:t>.(IPCC</a:t>
            </a:r>
            <a:r>
              <a:rPr lang="en-US" altLang="ko-KR" i="0" kern="100" baseline="0" dirty="0">
                <a:cs typeface="Times New Roman"/>
              </a:rPr>
              <a:t> 6</a:t>
            </a:r>
            <a:r>
              <a:rPr lang="ko-KR" altLang="en-US" i="0" kern="100" baseline="0" dirty="0">
                <a:cs typeface="Times New Roman"/>
              </a:rPr>
              <a:t>차 평가보고서의 표준 온실가스 경로는 </a:t>
            </a:r>
            <a:r>
              <a:rPr lang="en-US" altLang="ko-KR" i="0" kern="100" baseline="0" dirty="0">
                <a:cs typeface="Times New Roman"/>
              </a:rPr>
              <a:t>SSP1-2.6, SSP2-4.5, SSP3-7.0, SSP5-8.5 4</a:t>
            </a:r>
            <a:r>
              <a:rPr lang="ko-KR" altLang="en-US" i="0" kern="100" baseline="0" dirty="0">
                <a:cs typeface="Times New Roman"/>
              </a:rPr>
              <a:t>종</a:t>
            </a:r>
            <a:r>
              <a:rPr lang="en-US" altLang="ko-KR" i="0" kern="100" baseline="0" dirty="0">
                <a:cs typeface="Times New Roman"/>
              </a:rPr>
              <a:t>)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이러한 기후변화 시나리오는 기후정보포털</a:t>
            </a:r>
            <a:r>
              <a:rPr lang="en-US" altLang="ko-KR" i="0" kern="100" dirty="0">
                <a:cs typeface="Times New Roman"/>
              </a:rPr>
              <a:t>(http://www.climate.go.kr)</a:t>
            </a:r>
            <a:r>
              <a:rPr lang="ko-KR" altLang="en-US" i="0" kern="100" dirty="0">
                <a:cs typeface="Times New Roman"/>
              </a:rPr>
              <a:t>을 통해 자료를 다운로드 받을 수 있습니다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357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i="0" dirty="0"/>
              <a:t>약속을 잘 지키면 그래프처럼 온실가스가 증가하는 것을 늦출 수 있어요</a:t>
            </a:r>
            <a:r>
              <a:rPr lang="en-US" altLang="ko-KR" i="0" dirty="0"/>
              <a:t>. </a:t>
            </a:r>
            <a:r>
              <a:rPr lang="ko-KR" altLang="en-US" i="0" dirty="0"/>
              <a:t>기후변화를 우리 손으로 막을 수 있다는 것이죠</a:t>
            </a:r>
            <a:endParaRPr lang="en-US" altLang="ko-KR" i="0" dirty="0"/>
          </a:p>
          <a:p>
            <a:pPr eaLnBrk="1" hangingPunct="1">
              <a:spcBef>
                <a:spcPct val="0"/>
              </a:spcBef>
            </a:pPr>
            <a:r>
              <a:rPr lang="ko-KR" altLang="en-US" dirty="0"/>
              <a:t>그리고 우리의 약속이 지켜지는 정도에 따라 </a:t>
            </a:r>
            <a:r>
              <a:rPr lang="en-US" altLang="ko-KR" dirty="0"/>
              <a:t>2100</a:t>
            </a:r>
            <a:r>
              <a:rPr lang="ko-KR" altLang="en-US" dirty="0"/>
              <a:t>년까지</a:t>
            </a:r>
            <a:endParaRPr lang="en-US" altLang="ko-KR" dirty="0"/>
          </a:p>
          <a:p>
            <a:pPr eaLnBrk="1" hangingPunct="1">
              <a:spcBef>
                <a:spcPct val="0"/>
              </a:spcBef>
            </a:pPr>
            <a:r>
              <a:rPr lang="ko-KR" altLang="en-US" dirty="0"/>
              <a:t>우리가 약속을 정말 잘 지키면 이산화탄소가 지금 그대로 있을 수도 있고</a:t>
            </a:r>
            <a:r>
              <a:rPr lang="en-US" altLang="ko-KR" dirty="0"/>
              <a:t>(RCP 2.6, SSP1-2.6), 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/>
              <a:t>우리가 약속을 지키지 않으면 이산화탄소의 배출량은 지금의 두 배 이상이 넘을 수도 있어요</a:t>
            </a:r>
            <a:r>
              <a:rPr lang="en-US" altLang="ko-KR" dirty="0"/>
              <a:t>(RCP 8.5 , SSP5-8.5,</a:t>
            </a:r>
            <a:r>
              <a:rPr lang="en-US" altLang="ko-KR" baseline="0" dirty="0"/>
              <a:t> </a:t>
            </a:r>
            <a:r>
              <a:rPr lang="ko-KR" altLang="en-US" dirty="0"/>
              <a:t>최악의 상태</a:t>
            </a:r>
            <a:r>
              <a:rPr lang="en-US" altLang="ko-KR" dirty="0"/>
              <a:t>)</a:t>
            </a:r>
          </a:p>
          <a:p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921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defTabSz="917171">
              <a:spcBef>
                <a:spcPct val="0"/>
              </a:spcBef>
              <a:defRPr/>
            </a:pPr>
            <a:r>
              <a:rPr lang="ko-KR" altLang="en-US" dirty="0"/>
              <a:t>새로운 기후변화 시나리오로 산출한 </a:t>
            </a:r>
            <a:r>
              <a:rPr lang="en-US" altLang="ko-KR" dirty="0"/>
              <a:t>21</a:t>
            </a:r>
            <a:r>
              <a:rPr lang="ko-KR" altLang="en-US" dirty="0"/>
              <a:t>세기 말의 전 지구 기후는 어떨까요</a:t>
            </a:r>
            <a:r>
              <a:rPr lang="en-US" altLang="ko-KR" dirty="0"/>
              <a:t>?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평가보고서를 위해 생산한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기온 기온을 예측하였습니다</a:t>
            </a:r>
            <a:r>
              <a:rPr lang="en-US" altLang="ko-KR" dirty="0"/>
              <a:t>. 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ko-KR" altLang="en-US" b="1" baseline="0" dirty="0" err="1"/>
              <a:t>고탄소</a:t>
            </a:r>
            <a:r>
              <a:rPr lang="ko-KR" altLang="en-US" b="1" baseline="0" dirty="0"/>
              <a:t> 시나리오가 </a:t>
            </a:r>
            <a:r>
              <a:rPr lang="ko-KR" altLang="en-US" b="1" baseline="0" dirty="0" err="1"/>
              <a:t>저탄소</a:t>
            </a:r>
            <a:r>
              <a:rPr lang="ko-KR" altLang="en-US" b="1" baseline="0" dirty="0"/>
              <a:t> 시나리오에 비해 평균기온은 </a:t>
            </a:r>
            <a:r>
              <a:rPr lang="en-US" altLang="ko-KR" b="1" baseline="0" dirty="0"/>
              <a:t>3.3</a:t>
            </a:r>
            <a:r>
              <a:rPr lang="en-US" altLang="ko-KR" b="1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en-US" altLang="ko-KR" b="1" baseline="0" dirty="0"/>
              <a:t> </a:t>
            </a:r>
            <a:r>
              <a:rPr lang="ko-KR" altLang="en-US" b="1" baseline="0" dirty="0"/>
              <a:t>더 높을 것으로 전망됩니다</a:t>
            </a:r>
            <a:r>
              <a:rPr lang="en-US" altLang="ko-KR" b="1" baseline="0" dirty="0"/>
              <a:t>.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2341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673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</a:t>
            </a:r>
            <a:r>
              <a:rPr lang="en-US" altLang="ko-KR" dirty="0"/>
              <a:t>AR6</a:t>
            </a:r>
            <a:r>
              <a:rPr lang="en-US" altLang="ko-KR" baseline="0" dirty="0"/>
              <a:t> </a:t>
            </a:r>
            <a:r>
              <a:rPr lang="ko-KR" altLang="en-US" baseline="0" dirty="0"/>
              <a:t>제</a:t>
            </a:r>
            <a:r>
              <a:rPr lang="en-US" altLang="ko-KR" baseline="0" dirty="0"/>
              <a:t>1</a:t>
            </a:r>
            <a:r>
              <a:rPr lang="ko-KR" altLang="en-US" baseline="0" dirty="0"/>
              <a:t>실무그룹 평가보고서 </a:t>
            </a:r>
            <a:r>
              <a:rPr lang="ko-KR" altLang="en-US" baseline="0" dirty="0" err="1"/>
              <a:t>요약본</a:t>
            </a:r>
            <a:r>
              <a:rPr lang="en-US" altLang="ko-KR" baseline="0" dirty="0"/>
              <a:t>(SPM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의</a:t>
            </a:r>
            <a:r>
              <a:rPr lang="ko-KR" altLang="en-US" dirty="0" smtClean="0"/>
              <a:t>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해빙면적을 전망해보았습니다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중간 이상 온실가스 배출 시나리오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(2-4.5)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를 적용하여도 </a:t>
            </a: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중반에는 북극에서 사실상 얼음이 없어지는</a:t>
            </a:r>
            <a:r>
              <a:rPr lang="ko-KR" altLang="en-US" sz="14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것으로 전망되었습니다</a:t>
            </a:r>
            <a:r>
              <a:rPr lang="en-US" altLang="ko-KR" sz="14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7154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예측결과와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 smtClean="0">
                <a:cs typeface="Times New Roman"/>
              </a:rPr>
              <a:t>우리나라</a:t>
            </a:r>
            <a:r>
              <a:rPr lang="ko-KR" altLang="ko-KR" kern="100" dirty="0" smtClean="0">
                <a:cs typeface="Times New Roman"/>
              </a:rPr>
              <a:t>의 </a:t>
            </a:r>
            <a:r>
              <a:rPr lang="ko-KR" altLang="ko-KR" kern="100" dirty="0">
                <a:cs typeface="Times New Roman"/>
              </a:rPr>
              <a:t>미래기후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 smtClean="0">
                <a:cs typeface="Times New Roman"/>
              </a:rPr>
              <a:t>우리나라</a:t>
            </a:r>
            <a:r>
              <a:rPr lang="ko-KR" altLang="ko-KR" kern="100" dirty="0" smtClean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 smtClean="0">
                <a:cs typeface="Times New Roman"/>
              </a:rPr>
              <a:t>강수량 전망 자료입니다</a:t>
            </a:r>
            <a:r>
              <a:rPr lang="en-US" altLang="ko-KR" kern="100" dirty="0" smtClean="0">
                <a:cs typeface="Times New Roman"/>
              </a:rPr>
              <a:t>.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</a:t>
            </a:r>
            <a:r>
              <a:rPr lang="ko-KR" altLang="en-US" kern="100" baseline="0" dirty="0" smtClean="0">
                <a:cs typeface="Times New Roman"/>
              </a:rPr>
              <a:t>값으로 기온의 상승이 두드러지는 것을 알 수 있습니다</a:t>
            </a:r>
            <a:r>
              <a:rPr lang="en-US" altLang="ko-KR" kern="100" baseline="0" dirty="0" smtClean="0">
                <a:cs typeface="Times New Roman"/>
              </a:rPr>
              <a:t>.</a:t>
            </a:r>
            <a:r>
              <a:rPr lang="en-US" altLang="ko-KR" dirty="0" smtClean="0"/>
              <a:t> </a:t>
            </a:r>
            <a:endParaRPr lang="en-US" altLang="ko-KR" dirty="0"/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415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ko-KR" altLang="en-US" kern="100" dirty="0" smtClean="0">
                <a:cs typeface="Times New Roman"/>
              </a:rPr>
              <a:t>최근 들어 우리나라의 </a:t>
            </a:r>
            <a:r>
              <a:rPr lang="ko-KR" altLang="en-US" kern="100" dirty="0" err="1" smtClean="0">
                <a:cs typeface="Times New Roman"/>
              </a:rPr>
              <a:t>극한기후</a:t>
            </a:r>
            <a:r>
              <a:rPr lang="ko-KR" altLang="en-US" kern="100" dirty="0" smtClean="0">
                <a:cs typeface="Times New Roman"/>
              </a:rPr>
              <a:t> 현상이 잦아져 많은 피해를 입고 있는데</a:t>
            </a:r>
            <a:r>
              <a:rPr lang="en-US" altLang="ko-KR" kern="100" dirty="0" smtClean="0">
                <a:cs typeface="Times New Roman"/>
              </a:rPr>
              <a:t>, </a:t>
            </a:r>
            <a:r>
              <a:rPr lang="ko-KR" altLang="en-US" kern="100" dirty="0" smtClean="0">
                <a:cs typeface="Times New Roman"/>
              </a:rPr>
              <a:t>앞으로 </a:t>
            </a:r>
            <a:r>
              <a:rPr lang="ko-KR" altLang="en-US" kern="100" dirty="0" err="1" smtClean="0">
                <a:cs typeface="Times New Roman"/>
              </a:rPr>
              <a:t>극한기후의</a:t>
            </a:r>
            <a:r>
              <a:rPr lang="ko-KR" altLang="en-US" kern="100" dirty="0" smtClean="0">
                <a:cs typeface="Times New Roman"/>
              </a:rPr>
              <a:t> 전망은 어떤가요</a:t>
            </a:r>
            <a:r>
              <a:rPr lang="en-US" altLang="ko-KR" kern="100" dirty="0" smtClean="0">
                <a:cs typeface="Times New Roman"/>
              </a:rPr>
              <a:t>?</a:t>
            </a:r>
          </a:p>
          <a:p>
            <a:pPr algn="just"/>
            <a:endParaRPr lang="en-US" altLang="ko-KR" kern="100" dirty="0" smtClean="0">
              <a:cs typeface="Times New Roman"/>
            </a:endParaRPr>
          </a:p>
          <a:p>
            <a:pPr algn="just"/>
            <a:r>
              <a:rPr lang="ko-KR" altLang="en-US" kern="100" dirty="0" smtClean="0">
                <a:cs typeface="Times New Roman"/>
              </a:rPr>
              <a:t>폭염</a:t>
            </a:r>
            <a:r>
              <a:rPr lang="en-US" altLang="ko-KR" kern="100" dirty="0" smtClean="0">
                <a:cs typeface="Times New Roman"/>
              </a:rPr>
              <a:t>, </a:t>
            </a:r>
            <a:r>
              <a:rPr lang="ko-KR" altLang="en-US" kern="100" dirty="0" smtClean="0">
                <a:cs typeface="Times New Roman"/>
              </a:rPr>
              <a:t>열대야</a:t>
            </a:r>
            <a:r>
              <a:rPr lang="en-US" altLang="ko-KR" kern="100" dirty="0" smtClean="0">
                <a:cs typeface="Times New Roman"/>
              </a:rPr>
              <a:t>, </a:t>
            </a:r>
            <a:r>
              <a:rPr lang="ko-KR" altLang="en-US" kern="100" dirty="0" smtClean="0">
                <a:cs typeface="Times New Roman"/>
              </a:rPr>
              <a:t>집중호우 등 극한 기후 현상은 세기의 증가뿐만 아니라 </a:t>
            </a:r>
            <a:r>
              <a:rPr lang="ko-KR" altLang="en-US" kern="100" dirty="0" err="1" smtClean="0">
                <a:cs typeface="Times New Roman"/>
              </a:rPr>
              <a:t>발생빈도도</a:t>
            </a:r>
            <a:r>
              <a:rPr lang="ko-KR" altLang="en-US" kern="100" dirty="0" smtClean="0">
                <a:cs typeface="Times New Roman"/>
              </a:rPr>
              <a:t> 잦아지고 있고</a:t>
            </a:r>
            <a:r>
              <a:rPr lang="en-US" altLang="ko-KR" kern="100" dirty="0" smtClean="0">
                <a:cs typeface="Times New Roman"/>
              </a:rPr>
              <a:t>, </a:t>
            </a:r>
          </a:p>
          <a:p>
            <a:pPr algn="just"/>
            <a:r>
              <a:rPr lang="ko-KR" altLang="en-US" kern="100" dirty="0" smtClean="0">
                <a:cs typeface="Times New Roman"/>
              </a:rPr>
              <a:t>무엇보다 미래에는 현재보다 발생 빈도수가 더욱 증가할 것으로 보입니다</a:t>
            </a:r>
            <a:r>
              <a:rPr lang="en-US" altLang="ko-KR" kern="100" dirty="0" smtClean="0">
                <a:cs typeface="Times New Roman"/>
              </a:rPr>
              <a:t>.</a:t>
            </a:r>
            <a:r>
              <a:rPr lang="en-US" altLang="ko-KR" kern="100" baseline="0" dirty="0" smtClean="0">
                <a:cs typeface="Times New Roman"/>
              </a:rPr>
              <a:t> </a:t>
            </a:r>
          </a:p>
          <a:p>
            <a:pPr algn="just"/>
            <a:endParaRPr lang="en-US" altLang="ko-KR" kern="100" baseline="0" dirty="0" smtClean="0">
              <a:cs typeface="Times New Roman"/>
            </a:endParaRPr>
          </a:p>
          <a:p>
            <a:pPr algn="just"/>
            <a:r>
              <a:rPr lang="en-US" altLang="ko-KR" kern="100" baseline="0" dirty="0" smtClean="0">
                <a:cs typeface="Times New Roman"/>
              </a:rPr>
              <a:t>SSP</a:t>
            </a:r>
            <a:r>
              <a:rPr lang="ko-KR" altLang="en-US" kern="100" baseline="0" dirty="0" smtClean="0">
                <a:cs typeface="Times New Roman"/>
              </a:rPr>
              <a:t>시나리오를 이용하여 </a:t>
            </a:r>
            <a:r>
              <a:rPr lang="ko-KR" altLang="en-US" i="0" kern="100" baseline="0" dirty="0" smtClean="0">
                <a:cs typeface="Times New Roman"/>
              </a:rPr>
              <a:t>도출한 우리나라의 </a:t>
            </a:r>
            <a:r>
              <a:rPr lang="en-US" altLang="ko-KR" i="0" kern="100" baseline="0" dirty="0" smtClean="0">
                <a:cs typeface="Times New Roman"/>
              </a:rPr>
              <a:t>21</a:t>
            </a:r>
            <a:r>
              <a:rPr lang="ko-KR" altLang="en-US" i="0" kern="100" baseline="0" dirty="0" smtClean="0">
                <a:cs typeface="Times New Roman"/>
              </a:rPr>
              <a:t>세기 </a:t>
            </a:r>
            <a:r>
              <a:rPr lang="ko-KR" altLang="en-US" i="0" kern="100" baseline="0" dirty="0" err="1" smtClean="0">
                <a:cs typeface="Times New Roman"/>
              </a:rPr>
              <a:t>극한기후</a:t>
            </a:r>
            <a:r>
              <a:rPr lang="ko-KR" altLang="en-US" i="0" kern="100" baseline="0" dirty="0" smtClean="0">
                <a:cs typeface="Times New Roman"/>
              </a:rPr>
              <a:t> 전망입니다</a:t>
            </a:r>
            <a:r>
              <a:rPr lang="en-US" altLang="ko-KR" i="0" kern="100" baseline="0" dirty="0" smtClean="0">
                <a:cs typeface="Times New Roman"/>
              </a:rPr>
              <a:t>. </a:t>
            </a:r>
          </a:p>
          <a:p>
            <a:pPr algn="just"/>
            <a:r>
              <a:rPr lang="ko-KR" altLang="en-US" i="0" kern="100" baseline="0" dirty="0" smtClean="0">
                <a:cs typeface="Times New Roman"/>
              </a:rPr>
              <a:t>보시다시피 </a:t>
            </a:r>
            <a:r>
              <a:rPr lang="ko-KR" altLang="en-US" i="0" kern="100" baseline="0" dirty="0" err="1" smtClean="0">
                <a:cs typeface="Times New Roman"/>
              </a:rPr>
              <a:t>폭염일수와</a:t>
            </a:r>
            <a:r>
              <a:rPr lang="ko-KR" altLang="en-US" i="0" kern="100" baseline="0" dirty="0" smtClean="0">
                <a:cs typeface="Times New Roman"/>
              </a:rPr>
              <a:t> </a:t>
            </a:r>
            <a:r>
              <a:rPr lang="ko-KR" altLang="en-US" i="0" kern="100" baseline="0" dirty="0" err="1" smtClean="0">
                <a:cs typeface="Times New Roman"/>
              </a:rPr>
              <a:t>열대야일수</a:t>
            </a:r>
            <a:r>
              <a:rPr lang="en-US" altLang="ko-KR" i="0" kern="100" baseline="0" dirty="0" smtClean="0">
                <a:cs typeface="Times New Roman"/>
              </a:rPr>
              <a:t>, </a:t>
            </a:r>
            <a:r>
              <a:rPr lang="ko-KR" altLang="en-US" i="0" kern="100" baseline="0" dirty="0" err="1" smtClean="0">
                <a:cs typeface="Times New Roman"/>
              </a:rPr>
              <a:t>호우일수</a:t>
            </a:r>
            <a:r>
              <a:rPr lang="ko-KR" altLang="en-US" i="0" kern="100" baseline="0" dirty="0" smtClean="0">
                <a:cs typeface="Times New Roman"/>
              </a:rPr>
              <a:t> 모두 증가할 것으로 전망 됩니다</a:t>
            </a:r>
            <a:r>
              <a:rPr lang="en-US" altLang="ko-KR" i="0" kern="100" baseline="0" dirty="0" smtClean="0">
                <a:cs typeface="Times New Roman"/>
              </a:rPr>
              <a:t>.</a:t>
            </a:r>
          </a:p>
          <a:p>
            <a:pPr algn="just"/>
            <a:endParaRPr lang="en-US" altLang="ko-KR" i="0" kern="100" baseline="0" dirty="0" smtClean="0">
              <a:cs typeface="Times New Roman"/>
            </a:endParaRPr>
          </a:p>
          <a:p>
            <a:pPr algn="just"/>
            <a:r>
              <a:rPr lang="ko-KR" altLang="en-US" i="0" kern="100" baseline="0" dirty="0" smtClean="0">
                <a:cs typeface="Times New Roman"/>
              </a:rPr>
              <a:t>특히 </a:t>
            </a:r>
            <a:r>
              <a:rPr lang="en-US" altLang="ko-KR" i="0" kern="100" baseline="0" dirty="0" smtClean="0">
                <a:cs typeface="Times New Roman"/>
              </a:rPr>
              <a:t>SSP5-8.5 </a:t>
            </a:r>
            <a:r>
              <a:rPr lang="ko-KR" altLang="en-US" i="0" kern="100" baseline="0" dirty="0" smtClean="0">
                <a:cs typeface="Times New Roman"/>
              </a:rPr>
              <a:t>시나리오에 의하면 </a:t>
            </a:r>
            <a:r>
              <a:rPr lang="en-US" altLang="ko-KR" i="0" kern="100" baseline="0" dirty="0" smtClean="0">
                <a:cs typeface="Times New Roman"/>
              </a:rPr>
              <a:t>21</a:t>
            </a:r>
            <a:r>
              <a:rPr lang="ko-KR" altLang="en-US" i="0" kern="100" baseline="0" dirty="0" smtClean="0">
                <a:cs typeface="Times New Roman"/>
              </a:rPr>
              <a:t>세기 후반 열대야일수는 </a:t>
            </a:r>
            <a:r>
              <a:rPr lang="en-US" altLang="ko-KR" i="0" kern="100" baseline="0" dirty="0" smtClean="0">
                <a:cs typeface="Times New Roman"/>
              </a:rPr>
              <a:t>68.5</a:t>
            </a:r>
            <a:r>
              <a:rPr lang="ko-KR" altLang="en-US" i="0" kern="100" baseline="0" dirty="0" smtClean="0">
                <a:cs typeface="Times New Roman"/>
              </a:rPr>
              <a:t>일로 현재보다 </a:t>
            </a:r>
            <a:r>
              <a:rPr lang="en-US" altLang="ko-KR" i="0" kern="100" baseline="0" dirty="0" smtClean="0">
                <a:cs typeface="Times New Roman"/>
              </a:rPr>
              <a:t>21.4</a:t>
            </a:r>
            <a:r>
              <a:rPr lang="ko-KR" altLang="en-US" i="0" kern="100" baseline="0" dirty="0" smtClean="0">
                <a:cs typeface="Times New Roman"/>
              </a:rPr>
              <a:t>배 이상 증가하는 것으로 예상됩니다</a:t>
            </a:r>
            <a:r>
              <a:rPr lang="en-US" altLang="ko-KR" i="0" kern="100" baseline="0" dirty="0" smtClean="0">
                <a:cs typeface="Times New Roman"/>
              </a:rPr>
              <a:t>.</a:t>
            </a:r>
            <a:endParaRPr lang="en-US" altLang="ko-KR" i="0" kern="100" baseline="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7564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8138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첫째 기후변화가 무엇인지 알아보도록 하겠습니다</a:t>
            </a:r>
            <a:r>
              <a:rPr lang="en-US" altLang="ko-KR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891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기후변화에 효과적으로 대응할 수 있는 방법은 뭐가 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38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ko-KR" altLang="ko-KR" kern="100" dirty="0">
                <a:cs typeface="Times New Roman"/>
              </a:rPr>
              <a:t>그럼 이와 같은 미래기후 변화로 인해 예상되는 영향들은 어떤 것들이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‘</a:t>
            </a:r>
            <a:r>
              <a:rPr lang="ko-KR" altLang="en-US" kern="100" dirty="0">
                <a:cs typeface="Times New Roman"/>
              </a:rPr>
              <a:t>우리나라 기후변화의 경제학적 분석</a:t>
            </a:r>
            <a:r>
              <a:rPr lang="en-US" altLang="ko-KR" kern="100" dirty="0">
                <a:cs typeface="Times New Roman"/>
              </a:rPr>
              <a:t>’</a:t>
            </a:r>
            <a:r>
              <a:rPr lang="ko-KR" altLang="ko-KR" kern="100" dirty="0">
                <a:cs typeface="Times New Roman"/>
              </a:rPr>
              <a:t>에 따르면 지구평균기온이</a:t>
            </a:r>
            <a:r>
              <a:rPr lang="en-US" altLang="ko-KR" kern="100" dirty="0">
                <a:cs typeface="Times New Roman"/>
              </a:rPr>
              <a:t> 1</a:t>
            </a:r>
            <a:r>
              <a:rPr lang="ko-KR" altLang="ko-KR" kern="100" dirty="0">
                <a:cs typeface="Times New Roman"/>
              </a:rPr>
              <a:t>도에서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도까지 상승할 때 예상되는 영향들은 충격적이기까지 합니다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예를 들면 </a:t>
            </a:r>
            <a:r>
              <a:rPr lang="ko-KR" altLang="ko-KR" kern="100" dirty="0" err="1">
                <a:cs typeface="Times New Roman"/>
              </a:rPr>
              <a:t>전지구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평균기온이</a:t>
            </a:r>
            <a:r>
              <a:rPr lang="en-US" altLang="ko-KR" kern="100" dirty="0">
                <a:cs typeface="Times New Roman"/>
              </a:rPr>
              <a:t> 3</a:t>
            </a:r>
            <a:r>
              <a:rPr lang="ko-KR" altLang="ko-KR" kern="100" dirty="0">
                <a:cs typeface="Times New Roman"/>
              </a:rPr>
              <a:t>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정도 상승하면 유럽에서는</a:t>
            </a:r>
            <a:r>
              <a:rPr lang="en-US" altLang="ko-KR" kern="100" dirty="0">
                <a:cs typeface="Times New Roman"/>
              </a:rPr>
              <a:t> 10</a:t>
            </a:r>
            <a:r>
              <a:rPr lang="ko-KR" altLang="ko-KR" kern="100" dirty="0">
                <a:cs typeface="Times New Roman"/>
              </a:rPr>
              <a:t>년마다 심각한 가뭄이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발생하면서 </a:t>
            </a:r>
            <a:r>
              <a:rPr lang="en-US" altLang="ko-KR" kern="100" dirty="0">
                <a:cs typeface="Times New Roman"/>
              </a:rPr>
              <a:t>10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-40</a:t>
            </a:r>
            <a:r>
              <a:rPr lang="ko-KR" altLang="ko-KR" kern="100" dirty="0" err="1">
                <a:cs typeface="Times New Roman"/>
              </a:rPr>
              <a:t>억명이</a:t>
            </a:r>
            <a:r>
              <a:rPr lang="ko-KR" altLang="ko-KR" kern="100" dirty="0">
                <a:cs typeface="Times New Roman"/>
              </a:rPr>
              <a:t> 물부족에 처하게 되며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기근피해자 또한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 5000</a:t>
            </a:r>
            <a:r>
              <a:rPr lang="ko-KR" altLang="ko-KR" kern="100" dirty="0">
                <a:cs typeface="Times New Roman"/>
              </a:rPr>
              <a:t>만명이 증가할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무엇보다 최대</a:t>
            </a:r>
            <a:r>
              <a:rPr lang="en-US" altLang="ko-KR" kern="100" dirty="0">
                <a:cs typeface="Times New Roman"/>
              </a:rPr>
              <a:t> 300</a:t>
            </a:r>
            <a:r>
              <a:rPr lang="ko-KR" altLang="ko-KR" kern="100" dirty="0">
                <a:cs typeface="Times New Roman"/>
              </a:rPr>
              <a:t>만명이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영양실조로 사망할 것으로 보이며 최대</a:t>
            </a:r>
            <a:r>
              <a:rPr lang="en-US" altLang="ko-KR" kern="100" dirty="0">
                <a:cs typeface="Times New Roman"/>
              </a:rPr>
              <a:t> 50% </a:t>
            </a:r>
            <a:r>
              <a:rPr lang="ko-KR" altLang="ko-KR" kern="100" dirty="0">
                <a:cs typeface="Times New Roman"/>
              </a:rPr>
              <a:t>의 생물 멸종 가능성이 있고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아마존의 밀림이 파괴되기 시작할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더욱 놀라운 것은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i="0" kern="100" dirty="0">
                <a:cs typeface="Times New Roman"/>
              </a:rPr>
              <a:t>도정도 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en-US" i="0" kern="100" dirty="0">
                <a:cs typeface="Times New Roman"/>
              </a:rPr>
              <a:t>지</a:t>
            </a:r>
            <a:r>
              <a:rPr lang="ko-KR" altLang="ko-KR" i="0" kern="100" dirty="0">
                <a:cs typeface="Times New Roman"/>
              </a:rPr>
              <a:t>구 평균기온이 상승하면 해수면 상승으로 작은 섬들과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뉴욕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도쿄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등의 도시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자체가 없어질 것으로 예상됩니다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지구기온이 상승할 때 그 영향은 생물 멸종위기에서 시작하여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가뭄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물 부족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질병 그리고 해수면 상승으로 인한 주요 도시의 수장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등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인류의 생존자체에 본질적인 위협을 줄 것으로 보입니다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89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o-KR" altLang="en-US" dirty="0"/>
              <a:t>태풍</a:t>
            </a:r>
            <a:r>
              <a:rPr lang="en-US" altLang="ko-KR" dirty="0"/>
              <a:t>, </a:t>
            </a:r>
            <a:r>
              <a:rPr lang="ko-KR" altLang="en-US" dirty="0"/>
              <a:t>폭우</a:t>
            </a:r>
            <a:r>
              <a:rPr lang="en-US" altLang="ko-KR" dirty="0"/>
              <a:t>, </a:t>
            </a:r>
            <a:r>
              <a:rPr lang="ko-KR" altLang="en-US" dirty="0"/>
              <a:t>고온 등 기상재해의 발생빈도가 증가함에 식량작물에도 많은 영향이 가고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쭉정이가 되어 희게 변하는 백수현상</a:t>
            </a:r>
            <a:r>
              <a:rPr lang="en-US" altLang="ko-KR" dirty="0"/>
              <a:t>, </a:t>
            </a:r>
            <a:r>
              <a:rPr lang="ko-KR" altLang="en-US" dirty="0"/>
              <a:t>쓰러짐 현상</a:t>
            </a:r>
            <a:r>
              <a:rPr lang="en-US" altLang="ko-KR" dirty="0"/>
              <a:t>, </a:t>
            </a:r>
            <a:r>
              <a:rPr lang="ko-KR" altLang="en-US" dirty="0"/>
              <a:t>이삭에 달린 채로 싹이 트는 수발아 현상이 증가하고 잇습니다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극복하기 위해 고온과 병해충 등에 강하고 짧은 기간에도 충분한 수량을 생산하는 벼 품종을 개발하고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기후변동성이 커지며 생육초기의 일조부족</a:t>
            </a:r>
            <a:r>
              <a:rPr lang="en-US" altLang="ko-KR" dirty="0"/>
              <a:t>, </a:t>
            </a:r>
            <a:r>
              <a:rPr lang="ko-KR" altLang="en-US" dirty="0"/>
              <a:t>늦추위 등은 사과</a:t>
            </a:r>
            <a:r>
              <a:rPr lang="en-US" altLang="ko-KR" dirty="0"/>
              <a:t>, </a:t>
            </a:r>
            <a:r>
              <a:rPr lang="ko-KR" altLang="en-US" dirty="0"/>
              <a:t>배</a:t>
            </a:r>
            <a:r>
              <a:rPr lang="en-US" altLang="ko-KR" dirty="0"/>
              <a:t>, </a:t>
            </a:r>
            <a:r>
              <a:rPr lang="ko-KR" altLang="en-US" dirty="0"/>
              <a:t>복숭아 등의 수량 및 수확기에 악영향을 주고있습니다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이에 대비하기 위해 여름용 붉은 사과 </a:t>
            </a:r>
            <a:r>
              <a:rPr lang="en-US" altLang="ko-KR" dirty="0"/>
              <a:t>‘</a:t>
            </a:r>
            <a:r>
              <a:rPr lang="ko-KR" altLang="en-US" dirty="0" err="1"/>
              <a:t>섬머드림</a:t>
            </a:r>
            <a:r>
              <a:rPr lang="ko-KR" altLang="en-US" dirty="0"/>
              <a:t>＇ 개화기 서리피해가 적은 복숭아 </a:t>
            </a:r>
            <a:r>
              <a:rPr lang="en-US" altLang="ko-KR" dirty="0"/>
              <a:t>‘</a:t>
            </a:r>
            <a:r>
              <a:rPr lang="ko-KR" altLang="en-US" dirty="0" err="1"/>
              <a:t>미홍</a:t>
            </a:r>
            <a:r>
              <a:rPr lang="en-US" altLang="ko-KR" dirty="0"/>
              <a:t>’ </a:t>
            </a:r>
            <a:r>
              <a:rPr lang="ko-KR" altLang="en-US" dirty="0" err="1"/>
              <a:t>거봉을</a:t>
            </a:r>
            <a:r>
              <a:rPr lang="ko-KR" altLang="en-US" dirty="0"/>
              <a:t> 대체할 </a:t>
            </a:r>
            <a:r>
              <a:rPr lang="en-US" altLang="ko-KR" dirty="0"/>
              <a:t>‘</a:t>
            </a:r>
            <a:r>
              <a:rPr lang="ko-KR" altLang="en-US" dirty="0" err="1"/>
              <a:t>흑구슬</a:t>
            </a:r>
            <a:r>
              <a:rPr lang="ko-KR" altLang="en-US" dirty="0"/>
              <a:t>＇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수확기별로 다양한 과수품종이 개발되고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더불어 </a:t>
            </a:r>
            <a:r>
              <a:rPr lang="ko-KR" altLang="en-US" dirty="0" err="1"/>
              <a:t>따뜻해진</a:t>
            </a:r>
            <a:r>
              <a:rPr lang="ko-KR" altLang="en-US" dirty="0"/>
              <a:t> 기후로 인해 외래 동식물</a:t>
            </a:r>
            <a:r>
              <a:rPr lang="en-US" altLang="ko-KR" dirty="0"/>
              <a:t>(</a:t>
            </a:r>
            <a:r>
              <a:rPr lang="ko-KR" altLang="en-US" dirty="0" err="1"/>
              <a:t>미국선녀벌레</a:t>
            </a:r>
            <a:r>
              <a:rPr lang="en-US" altLang="ko-KR" dirty="0"/>
              <a:t>, </a:t>
            </a:r>
            <a:r>
              <a:rPr lang="ko-KR" altLang="en-US" dirty="0"/>
              <a:t>단풍잎돼지풀</a:t>
            </a:r>
            <a:r>
              <a:rPr lang="en-US" altLang="ko-KR" dirty="0"/>
              <a:t>, </a:t>
            </a:r>
            <a:r>
              <a:rPr lang="ko-KR" altLang="en-US" dirty="0"/>
              <a:t>환삼덩굴</a:t>
            </a:r>
            <a:r>
              <a:rPr lang="en-US" altLang="ko-KR" dirty="0"/>
              <a:t>)</a:t>
            </a:r>
            <a:r>
              <a:rPr lang="ko-KR" altLang="en-US" dirty="0"/>
              <a:t>이 돌발적으로 발생하는 빈도가 증가하여 우리 과수원에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큰 피해를 주고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길어지는 고온기로 젖소의 스트레스가 증가하여 생산량이 감소하고 품질이 떨어지며 안정성도 나빠지는 현상이 예상됩니다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가축질병 및 인수공통질병의 발생빈도가 증가해 농가에 큰 위협이 될 것입니다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6364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ko-KR" altLang="ko-KR" kern="100" dirty="0">
                <a:cs typeface="Times New Roman"/>
              </a:rPr>
              <a:t>그럼 이와 같은 미래기후 변화로 인해 예상되는 영향들은 어떤 것들이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‘</a:t>
            </a:r>
            <a:r>
              <a:rPr lang="ko-KR" altLang="en-US" kern="100" dirty="0">
                <a:cs typeface="Times New Roman"/>
              </a:rPr>
              <a:t>우리나라 기후변화의 경제학적 분석</a:t>
            </a:r>
            <a:r>
              <a:rPr lang="en-US" altLang="ko-KR" kern="100" dirty="0">
                <a:cs typeface="Times New Roman"/>
              </a:rPr>
              <a:t>’</a:t>
            </a:r>
            <a:r>
              <a:rPr lang="ko-KR" altLang="ko-KR" kern="100" dirty="0">
                <a:cs typeface="Times New Roman"/>
              </a:rPr>
              <a:t>에 따르면 지구평균기온이</a:t>
            </a:r>
            <a:r>
              <a:rPr lang="en-US" altLang="ko-KR" kern="100" dirty="0">
                <a:cs typeface="Times New Roman"/>
              </a:rPr>
              <a:t> 1</a:t>
            </a:r>
            <a:r>
              <a:rPr lang="ko-KR" altLang="ko-KR" kern="100" dirty="0">
                <a:cs typeface="Times New Roman"/>
              </a:rPr>
              <a:t>도에서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도까지 상승할 때 예상되는 영향들은 충격적이기까지 합니다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예를 들면 </a:t>
            </a:r>
            <a:r>
              <a:rPr lang="ko-KR" altLang="ko-KR" kern="100" dirty="0" err="1">
                <a:cs typeface="Times New Roman"/>
              </a:rPr>
              <a:t>전지구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평균기온이</a:t>
            </a:r>
            <a:r>
              <a:rPr lang="en-US" altLang="ko-KR" kern="100" dirty="0">
                <a:cs typeface="Times New Roman"/>
              </a:rPr>
              <a:t> 3</a:t>
            </a:r>
            <a:r>
              <a:rPr lang="ko-KR" altLang="ko-KR" kern="100" dirty="0">
                <a:cs typeface="Times New Roman"/>
              </a:rPr>
              <a:t>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정도 상승하면 유럽에서는</a:t>
            </a:r>
            <a:r>
              <a:rPr lang="en-US" altLang="ko-KR" kern="100" dirty="0">
                <a:cs typeface="Times New Roman"/>
              </a:rPr>
              <a:t> 10</a:t>
            </a:r>
            <a:r>
              <a:rPr lang="ko-KR" altLang="ko-KR" kern="100" dirty="0">
                <a:cs typeface="Times New Roman"/>
              </a:rPr>
              <a:t>년마다 심각한 가뭄이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발생하면서 </a:t>
            </a:r>
            <a:r>
              <a:rPr lang="en-US" altLang="ko-KR" kern="100" dirty="0">
                <a:cs typeface="Times New Roman"/>
              </a:rPr>
              <a:t>10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-40</a:t>
            </a:r>
            <a:r>
              <a:rPr lang="ko-KR" altLang="ko-KR" kern="100" dirty="0" err="1">
                <a:cs typeface="Times New Roman"/>
              </a:rPr>
              <a:t>억명이</a:t>
            </a:r>
            <a:r>
              <a:rPr lang="ko-KR" altLang="ko-KR" kern="100" dirty="0">
                <a:cs typeface="Times New Roman"/>
              </a:rPr>
              <a:t> 물부족에 처하게 되며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기근피해자 또한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 5000</a:t>
            </a:r>
            <a:r>
              <a:rPr lang="ko-KR" altLang="ko-KR" kern="100" dirty="0">
                <a:cs typeface="Times New Roman"/>
              </a:rPr>
              <a:t>만명이 증가할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무엇보다 최대</a:t>
            </a:r>
            <a:r>
              <a:rPr lang="en-US" altLang="ko-KR" kern="100" dirty="0">
                <a:cs typeface="Times New Roman"/>
              </a:rPr>
              <a:t> 300</a:t>
            </a:r>
            <a:r>
              <a:rPr lang="ko-KR" altLang="ko-KR" kern="100" dirty="0">
                <a:cs typeface="Times New Roman"/>
              </a:rPr>
              <a:t>만명이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영양실조로 사망할 것으로 보이며 최대</a:t>
            </a:r>
            <a:r>
              <a:rPr lang="en-US" altLang="ko-KR" kern="100" dirty="0">
                <a:cs typeface="Times New Roman"/>
              </a:rPr>
              <a:t> 50% </a:t>
            </a:r>
            <a:r>
              <a:rPr lang="ko-KR" altLang="ko-KR" kern="100" dirty="0">
                <a:cs typeface="Times New Roman"/>
              </a:rPr>
              <a:t>의 생물 멸종 가능성이 있고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아마존의 밀림이 파괴되기 시작할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더욱 놀라운 것은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i="0" kern="100" dirty="0">
                <a:cs typeface="Times New Roman"/>
              </a:rPr>
              <a:t>도정도 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en-US" i="0" kern="100" dirty="0">
                <a:cs typeface="Times New Roman"/>
              </a:rPr>
              <a:t>지</a:t>
            </a:r>
            <a:r>
              <a:rPr lang="ko-KR" altLang="ko-KR" i="0" kern="100" dirty="0">
                <a:cs typeface="Times New Roman"/>
              </a:rPr>
              <a:t>구 평균기온이 상승하면 해수면 상승으로 작은 섬들과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뉴욕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도쿄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등의 도시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자체가 없어질 것으로 예상됩니다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지구기온이 상승할 때 그 영향은 생물 멸종위기에서 시작하여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가뭄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물 부족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질병 그리고 해수면 상승으로 인한 주요 도시의 수장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등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인류의 생존자체에 본질적인 위협을 줄 것으로 보입니다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339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폭염과 한파</a:t>
            </a:r>
            <a:r>
              <a:rPr lang="en-US" altLang="ko-KR" dirty="0"/>
              <a:t>, </a:t>
            </a:r>
            <a:r>
              <a:rPr lang="ko-KR" altLang="en-US" dirty="0"/>
              <a:t>기상재해</a:t>
            </a:r>
            <a:r>
              <a:rPr lang="en-US" altLang="ko-KR" dirty="0"/>
              <a:t>, </a:t>
            </a:r>
            <a:r>
              <a:rPr lang="ko-KR" altLang="en-US" dirty="0"/>
              <a:t>가뭄과 영양 및 식량안보</a:t>
            </a:r>
            <a:r>
              <a:rPr lang="en-US" altLang="ko-KR" dirty="0"/>
              <a:t>, </a:t>
            </a:r>
            <a:r>
              <a:rPr lang="ko-KR" altLang="en-US" dirty="0"/>
              <a:t>식품안전성</a:t>
            </a:r>
            <a:r>
              <a:rPr lang="en-US" altLang="ko-KR" dirty="0"/>
              <a:t>, </a:t>
            </a:r>
            <a:r>
              <a:rPr lang="ko-KR" altLang="en-US" dirty="0"/>
              <a:t>수인성 질환</a:t>
            </a:r>
            <a:r>
              <a:rPr lang="en-US" altLang="ko-KR" dirty="0"/>
              <a:t>, </a:t>
            </a:r>
            <a:r>
              <a:rPr lang="ko-KR" altLang="en-US" dirty="0"/>
              <a:t>대기오염</a:t>
            </a:r>
            <a:r>
              <a:rPr lang="en-US" altLang="ko-KR" dirty="0"/>
              <a:t>, </a:t>
            </a:r>
            <a:r>
              <a:rPr lang="ko-KR" altLang="en-US" dirty="0"/>
              <a:t>알레르기 질환</a:t>
            </a:r>
            <a:r>
              <a:rPr lang="en-US" altLang="ko-KR" dirty="0"/>
              <a:t>, </a:t>
            </a:r>
            <a:r>
              <a:rPr lang="ko-KR" altLang="en-US" dirty="0"/>
              <a:t>매개체로 인한 전염병</a:t>
            </a:r>
            <a:r>
              <a:rPr lang="en-US" altLang="ko-KR" dirty="0"/>
              <a:t>, </a:t>
            </a:r>
            <a:r>
              <a:rPr lang="ko-KR" altLang="en-US" dirty="0"/>
              <a:t>산업보건</a:t>
            </a:r>
            <a:r>
              <a:rPr lang="en-US" altLang="ko-KR" dirty="0"/>
              <a:t>, </a:t>
            </a:r>
            <a:r>
              <a:rPr lang="ko-KR" altLang="en-US" dirty="0"/>
              <a:t>자외선 등 기후변화가 건강에 미치는 영향도 심각해지고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2023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506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기후변화 대응하기 위한 사회적 비용이 점점 </a:t>
            </a:r>
            <a:r>
              <a:rPr lang="ko-KR" altLang="en-US" dirty="0" smtClean="0"/>
              <a:t>늘어날 것이며</a:t>
            </a:r>
            <a:r>
              <a:rPr lang="en-US" altLang="ko-KR" dirty="0"/>
              <a:t>, </a:t>
            </a:r>
            <a:r>
              <a:rPr lang="ko-KR" altLang="en-US" dirty="0"/>
              <a:t>생산 시 이산화탄소를 대량 배출하는 제품의 경우 수요가 없어 제품 가치가 하락됩니다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반면 탄소시장 활성화로 탄소 </a:t>
            </a:r>
            <a:r>
              <a:rPr lang="ko-KR" altLang="en-US" dirty="0" err="1"/>
              <a:t>배출권</a:t>
            </a:r>
            <a:r>
              <a:rPr lang="ko-KR" altLang="en-US" dirty="0"/>
              <a:t> 거래가 늘어날 것으로 예상됩니다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043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307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기후변화에 효과적으로 대응할 수 있는 방법은 뭐가 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5381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just" defTabSz="917171">
              <a:defRPr/>
            </a:pPr>
            <a:r>
              <a:rPr lang="ko-KR" altLang="ko-KR" kern="100" dirty="0">
                <a:cs typeface="Times New Roman"/>
              </a:rPr>
              <a:t>그럼 이런 기후변화 예측을 위해 </a:t>
            </a:r>
            <a:r>
              <a:rPr lang="ko-KR" altLang="en-US" kern="100" dirty="0">
                <a:cs typeface="Times New Roman"/>
              </a:rPr>
              <a:t>세계적으로는 </a:t>
            </a:r>
            <a:r>
              <a:rPr lang="ko-KR" altLang="ko-KR" kern="100" dirty="0">
                <a:cs typeface="Times New Roman"/>
              </a:rPr>
              <a:t>실제 어떠한 노력이 진행되고 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i="0" kern="100" dirty="0">
                <a:cs typeface="Times New Roman"/>
              </a:rPr>
              <a:t>기후변화대응을 위한 전세계적인 노력의 일환으로 </a:t>
            </a:r>
            <a:r>
              <a:rPr lang="en-US" altLang="ko-KR" i="0" kern="100" dirty="0">
                <a:cs typeface="Times New Roman"/>
              </a:rPr>
              <a:t>UN </a:t>
            </a:r>
            <a:r>
              <a:rPr lang="ko-KR" altLang="ko-KR" i="0" kern="100" dirty="0">
                <a:cs typeface="Times New Roman"/>
              </a:rPr>
              <a:t>산하 정부간 기후변화협의체를 구성하고 이 협의체를 중심으로 기후변화에 관한 대응 및 과학적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근거 수립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그리고 자료생산 및 정보지원을 하고 있습니다</a:t>
            </a:r>
            <a:r>
              <a:rPr lang="en-US" altLang="ko-KR" i="0" kern="100" dirty="0">
                <a:cs typeface="Times New Roman"/>
              </a:rPr>
              <a:t>. 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기후변화 예측을 위한 </a:t>
            </a:r>
            <a:r>
              <a:rPr lang="ko-KR" altLang="en-US" kern="100" dirty="0">
                <a:cs typeface="Times New Roman"/>
              </a:rPr>
              <a:t>세계적인 노력과 관심의 결과로 </a:t>
            </a:r>
            <a:r>
              <a:rPr lang="ko-KR" altLang="ko-KR" kern="100" dirty="0">
                <a:cs typeface="Times New Roman"/>
              </a:rPr>
              <a:t>정부간 기후변화 협의체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즉</a:t>
            </a:r>
            <a:r>
              <a:rPr lang="en-US" altLang="ko-KR" kern="100" dirty="0">
                <a:cs typeface="Times New Roman"/>
              </a:rPr>
              <a:t> IPCC </a:t>
            </a:r>
            <a:r>
              <a:rPr lang="ko-KR" altLang="en-US" kern="100" dirty="0">
                <a:cs typeface="Times New Roman"/>
              </a:rPr>
              <a:t>가 만들어졌습니다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IPCC</a:t>
            </a:r>
            <a:r>
              <a:rPr lang="ko-KR" altLang="ko-KR" kern="100" dirty="0">
                <a:cs typeface="Times New Roman"/>
              </a:rPr>
              <a:t>는</a:t>
            </a:r>
            <a:r>
              <a:rPr lang="en-US" altLang="ko-KR" kern="100" dirty="0">
                <a:cs typeface="Times New Roman"/>
              </a:rPr>
              <a:t> 1988</a:t>
            </a:r>
            <a:r>
              <a:rPr lang="ko-KR" altLang="ko-KR" kern="100" dirty="0">
                <a:cs typeface="Times New Roman"/>
              </a:rPr>
              <a:t>년 설립</a:t>
            </a:r>
            <a:r>
              <a:rPr lang="ko-KR" altLang="en-US" kern="100" dirty="0">
                <a:cs typeface="Times New Roman"/>
              </a:rPr>
              <a:t>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en-US" altLang="ko-KR" kern="100" dirty="0">
                <a:cs typeface="Times New Roman"/>
              </a:rPr>
              <a:t>UN </a:t>
            </a:r>
            <a:r>
              <a:rPr lang="ko-KR" altLang="ko-KR" kern="100" dirty="0">
                <a:cs typeface="Times New Roman"/>
              </a:rPr>
              <a:t>산하</a:t>
            </a:r>
            <a:r>
              <a:rPr lang="ko-KR" altLang="en-US" kern="100" dirty="0">
                <a:cs typeface="Times New Roman"/>
              </a:rPr>
              <a:t>에서</a:t>
            </a:r>
            <a:r>
              <a:rPr lang="ko-KR" altLang="ko-KR" kern="100" dirty="0">
                <a:cs typeface="Times New Roman"/>
              </a:rPr>
              <a:t> 기후변화에 관한 대응정책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수립을 위한 과학적 근거가 되는 자료를 생산하고 전 세계 국가들에게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정보를 지원하</a:t>
            </a:r>
            <a:r>
              <a:rPr lang="ko-KR" altLang="en-US" kern="100" dirty="0">
                <a:cs typeface="Times New Roman"/>
              </a:rPr>
              <a:t>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크게 </a:t>
            </a:r>
            <a:r>
              <a:rPr lang="en-US" altLang="ko-KR" i="0" kern="100" dirty="0">
                <a:cs typeface="Times New Roman"/>
              </a:rPr>
              <a:t>3</a:t>
            </a:r>
            <a:r>
              <a:rPr lang="ko-KR" altLang="en-US" i="0" kern="100" dirty="0">
                <a:cs typeface="Times New Roman"/>
              </a:rPr>
              <a:t>개</a:t>
            </a:r>
            <a:r>
              <a:rPr lang="ko-KR" altLang="ko-KR" kern="100" dirty="0">
                <a:cs typeface="Times New Roman"/>
              </a:rPr>
              <a:t>의 실무그룹으로 구성되어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있는데 </a:t>
            </a:r>
            <a:r>
              <a:rPr lang="ko-KR" altLang="ko-KR" kern="100" dirty="0">
                <a:cs typeface="Times New Roman"/>
              </a:rPr>
              <a:t>첫번째 실무그룹에서는 기후변화 과학을 두번째 실무그룹에서는 기후변화의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영향과 적응을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세번째 실무그룹에서는 기후변화 완화와 연관된 내용을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연구하고 </a:t>
            </a:r>
            <a:r>
              <a:rPr lang="ko-KR" altLang="ko-KR" i="0" kern="100" dirty="0">
                <a:cs typeface="Times New Roman"/>
              </a:rPr>
              <a:t>다루고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IPCC</a:t>
            </a:r>
            <a:r>
              <a:rPr lang="ko-KR" altLang="en-US" dirty="0"/>
              <a:t>가 미래 기후변화 예측 및 대응을 위한 과학자들의 노력이라고 하면</a:t>
            </a:r>
            <a:r>
              <a:rPr lang="en-US" altLang="ko-KR" dirty="0"/>
              <a:t>,</a:t>
            </a:r>
            <a:r>
              <a:rPr lang="ko-KR" altLang="en-US" dirty="0"/>
              <a:t> 유엔기후변화협약</a:t>
            </a:r>
            <a:r>
              <a:rPr lang="en-US" altLang="ko-KR" dirty="0"/>
              <a:t>(UNFCCC)</a:t>
            </a:r>
            <a:r>
              <a:rPr lang="ko-KR" altLang="en-US" dirty="0"/>
              <a:t>은 온실가스 감축 및 기후변화 적응을 위한 범정부간 활동이라고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이해당사자인 국가의 대표들이 모여 온실가스 저감과 적응을 위한 책임감 있는 대책을 협의해야 </a:t>
            </a:r>
            <a:r>
              <a:rPr lang="ko-KR" altLang="en-US" dirty="0" err="1"/>
              <a:t>겠지요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왼쪽에 보시는 것은 </a:t>
            </a:r>
            <a:r>
              <a:rPr lang="en-US" altLang="ko-KR" dirty="0"/>
              <a:t>UNFCCC</a:t>
            </a:r>
            <a:r>
              <a:rPr lang="ko-KR" altLang="en-US" dirty="0"/>
              <a:t>의 조직도 인데요</a:t>
            </a:r>
            <a:r>
              <a:rPr lang="en-US" altLang="ko-KR" dirty="0"/>
              <a:t>, IPCC</a:t>
            </a:r>
            <a:r>
              <a:rPr lang="ko-KR" altLang="en-US" dirty="0"/>
              <a:t>가 작성한 미래 기후변화 보고서를 바탕으로</a:t>
            </a:r>
            <a:r>
              <a:rPr lang="en-US" altLang="ko-KR" dirty="0"/>
              <a:t>, COP </a:t>
            </a:r>
            <a:r>
              <a:rPr lang="ko-KR" altLang="en-US" dirty="0"/>
              <a:t>즉 이해 당사국간 총회를 개최합니다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당사국간 총회에서 온실가스 감축에 대한 국가간 협상이 이루어지고 중요한 선언문 등이 채택됩니다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133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0"/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기후변화를 이해하려면 기후를 이해해야 하는데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, </a:t>
            </a:r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이는 우리가 알고 있는 기상과는 차이가 있습니다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.</a:t>
            </a:r>
            <a:endParaRPr lang="ko-KR" altLang="en-US" sz="1400" kern="1200" dirty="0">
              <a:solidFill>
                <a:schemeClr val="tx1"/>
              </a:solidFill>
              <a:effectLst/>
              <a:cs typeface="+mn-cs"/>
            </a:endParaRPr>
          </a:p>
          <a:p>
            <a:pPr fontAlgn="base" latinLnBrk="0"/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일반적으로 짧은 시간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, </a:t>
            </a:r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시시각각으로 변하는 날씨를 “기상”이라 하고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, </a:t>
            </a:r>
            <a:endParaRPr lang="ko-KR" altLang="en-US" sz="1400" kern="1200" dirty="0">
              <a:solidFill>
                <a:schemeClr val="tx1"/>
              </a:solidFill>
              <a:effectLst/>
              <a:cs typeface="+mn-cs"/>
            </a:endParaRPr>
          </a:p>
          <a:p>
            <a:pPr fontAlgn="base" latinLnBrk="0"/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이와 같은 기상들이 긴 시간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(</a:t>
            </a:r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평균 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30</a:t>
            </a:r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년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)</a:t>
            </a:r>
            <a:r>
              <a:rPr lang="ko-KR" altLang="en-US" sz="1400" kern="1200" dirty="0">
                <a:solidFill>
                  <a:schemeClr val="tx1"/>
                </a:solidFill>
                <a:effectLst/>
                <a:cs typeface="+mn-cs"/>
              </a:rPr>
              <a:t>동안 평균되어 나타나는 현상을 “기후”라고 합니다</a:t>
            </a:r>
            <a:r>
              <a:rPr lang="en-US" altLang="ko-KR" sz="1400" kern="1200" dirty="0">
                <a:solidFill>
                  <a:schemeClr val="tx1"/>
                </a:solidFill>
                <a:effectLst/>
                <a:cs typeface="+mn-cs"/>
              </a:rPr>
              <a:t>.</a:t>
            </a:r>
            <a:endParaRPr lang="ko-KR" altLang="en-US" sz="1400" kern="1200" dirty="0">
              <a:solidFill>
                <a:schemeClr val="tx1"/>
              </a:solidFill>
              <a:effectLst/>
              <a:cs typeface="+mn-cs"/>
            </a:endParaRP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415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ko-KR" altLang="en-US" b="0" dirty="0"/>
              <a:t>기후변화 적응대책은 왜 필요할까요</a:t>
            </a:r>
            <a:r>
              <a:rPr lang="en-US" altLang="ko-KR" b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현재</a:t>
            </a:r>
            <a:r>
              <a:rPr lang="en-US" altLang="ko-KR" b="0" dirty="0"/>
              <a:t>, </a:t>
            </a:r>
            <a:r>
              <a:rPr lang="ko-KR" altLang="en-US" b="0" dirty="0"/>
              <a:t>기후변화관련 물질을 완전히 규제하더라도 관성의 법칙으로</a:t>
            </a:r>
            <a:r>
              <a:rPr lang="en-US" altLang="ko-KR" b="0" dirty="0"/>
              <a:t>, </a:t>
            </a:r>
            <a:r>
              <a:rPr lang="ko-KR" altLang="en-US" b="0" dirty="0"/>
              <a:t>지구 기온은 수 십년간 상승할 것이라 전망됩니다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dirty="0"/>
              <a:t>따라서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기후변화 적응은 선택이 아니라 필수입니다</a:t>
            </a:r>
            <a:r>
              <a:rPr lang="en-US" altLang="ko-KR" b="0" baseline="0" dirty="0"/>
              <a:t>.</a:t>
            </a:r>
            <a:r>
              <a:rPr lang="ko-KR" altLang="en-US" b="0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026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ko-KR" altLang="en-US" b="0" dirty="0"/>
              <a:t>기후변화 적응대책은 왜 필요할까요</a:t>
            </a:r>
            <a:r>
              <a:rPr lang="en-US" altLang="ko-KR" b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현재</a:t>
            </a:r>
            <a:r>
              <a:rPr lang="en-US" altLang="ko-KR" b="0" dirty="0"/>
              <a:t>, </a:t>
            </a:r>
            <a:r>
              <a:rPr lang="ko-KR" altLang="en-US" b="0" dirty="0"/>
              <a:t>기후변화관련 물질을 완전히 규제하더라도 관성의 법칙으로</a:t>
            </a:r>
            <a:r>
              <a:rPr lang="en-US" altLang="ko-KR" b="0" dirty="0"/>
              <a:t>, </a:t>
            </a:r>
            <a:r>
              <a:rPr lang="ko-KR" altLang="en-US" b="0" dirty="0"/>
              <a:t>지구 기온은 수 십년간 상승할 것이라 전망됩니다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dirty="0"/>
              <a:t>따라서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기후변화 적응은 선택이 아니라 필수입니다</a:t>
            </a:r>
            <a:r>
              <a:rPr lang="en-US" altLang="ko-KR" b="0" baseline="0" dirty="0"/>
              <a:t>.</a:t>
            </a:r>
            <a:r>
              <a:rPr lang="ko-KR" altLang="en-US" b="0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58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dirty="0"/>
              <a:t>그렇습니다</a:t>
            </a:r>
            <a:r>
              <a:rPr lang="en-US" altLang="ko-KR" dirty="0"/>
              <a:t>! </a:t>
            </a:r>
            <a:r>
              <a:rPr lang="ko-KR" altLang="en-US" dirty="0"/>
              <a:t>지금까지 이미 시작되었고</a:t>
            </a:r>
            <a:r>
              <a:rPr lang="en-US" altLang="ko-KR" dirty="0"/>
              <a:t>, </a:t>
            </a:r>
            <a:r>
              <a:rPr lang="ko-KR" altLang="en-US" dirty="0"/>
              <a:t>우리가 이미 몸으로 느끼는 거대한 변화</a:t>
            </a:r>
            <a:r>
              <a:rPr lang="en-US" altLang="ko-KR" dirty="0"/>
              <a:t>, </a:t>
            </a:r>
            <a:r>
              <a:rPr lang="ko-KR" altLang="en-US" dirty="0"/>
              <a:t>기후변화에 대해 알아보았습니다</a:t>
            </a:r>
            <a:r>
              <a:rPr lang="en-US" altLang="ko-KR" dirty="0"/>
              <a:t>.</a:t>
            </a:r>
          </a:p>
          <a:p>
            <a:pPr algn="just"/>
            <a:r>
              <a:rPr lang="ko-KR" altLang="en-US" dirty="0"/>
              <a:t>이제 시작입니다</a:t>
            </a:r>
            <a:r>
              <a:rPr lang="en-US" altLang="ko-KR" dirty="0"/>
              <a:t>! </a:t>
            </a:r>
            <a:r>
              <a:rPr lang="ko-KR" altLang="en-US" dirty="0"/>
              <a:t>끝으로 여러분들 집에 돌아가셔서 한번쯤 떠올린 문구 하나 작성해 볼까요</a:t>
            </a:r>
            <a:r>
              <a:rPr lang="en-US" altLang="ko-KR" dirty="0"/>
              <a:t>?</a:t>
            </a:r>
          </a:p>
          <a:p>
            <a:pPr algn="just"/>
            <a:r>
              <a:rPr lang="ko-KR" altLang="en-US" dirty="0"/>
              <a:t>타이틀에 </a:t>
            </a:r>
            <a:r>
              <a:rPr lang="en-US" altLang="ko-KR" dirty="0"/>
              <a:t>‘</a:t>
            </a:r>
            <a:r>
              <a:rPr lang="ko-KR" altLang="en-US" dirty="0"/>
              <a:t>나의 </a:t>
            </a:r>
            <a:r>
              <a:rPr lang="ko-KR" altLang="en-US" dirty="0" err="1"/>
              <a:t>실천다짐</a:t>
            </a:r>
            <a:r>
              <a:rPr lang="ko-KR" altLang="en-US" dirty="0"/>
              <a:t> 한마디</a:t>
            </a:r>
            <a:r>
              <a:rPr lang="en-US" altLang="ko-KR" dirty="0"/>
              <a:t>’</a:t>
            </a:r>
            <a:r>
              <a:rPr lang="ko-KR" altLang="en-US" dirty="0"/>
              <a:t>라 되어 있지만</a:t>
            </a:r>
            <a:r>
              <a:rPr lang="en-US" altLang="ko-KR" dirty="0"/>
              <a:t>, </a:t>
            </a:r>
            <a:r>
              <a:rPr lang="ko-KR" altLang="en-US" dirty="0"/>
              <a:t>오늘 이 시간을 통해 느끼고 생각한</a:t>
            </a:r>
            <a:r>
              <a:rPr lang="en-US" altLang="ko-KR" dirty="0"/>
              <a:t> </a:t>
            </a:r>
            <a:r>
              <a:rPr lang="ko-KR" altLang="en-US" dirty="0"/>
              <a:t>기후변화에 대한 소감</a:t>
            </a:r>
            <a:r>
              <a:rPr lang="en-US" altLang="ko-KR" dirty="0"/>
              <a:t> </a:t>
            </a:r>
            <a:r>
              <a:rPr lang="ko-KR" altLang="en-US" dirty="0"/>
              <a:t>혹은 짧은 </a:t>
            </a:r>
            <a:r>
              <a:rPr lang="ko-KR" altLang="en-US" dirty="0" err="1"/>
              <a:t>생각이어도</a:t>
            </a:r>
            <a:r>
              <a:rPr lang="ko-KR" altLang="en-US" dirty="0"/>
              <a:t> 좋습니다</a:t>
            </a:r>
            <a:r>
              <a:rPr lang="en-US" altLang="ko-KR" dirty="0"/>
              <a:t>.</a:t>
            </a:r>
          </a:p>
          <a:p>
            <a:pPr algn="just"/>
            <a:endParaRPr lang="en-US" altLang="ko-KR" dirty="0"/>
          </a:p>
          <a:p>
            <a:pPr algn="just"/>
            <a:r>
              <a:rPr lang="en-US" altLang="ko-KR" dirty="0"/>
              <a:t>(</a:t>
            </a:r>
            <a:r>
              <a:rPr lang="ko-KR" altLang="en-US" dirty="0"/>
              <a:t>학습자에게 작성 시간 할애 후</a:t>
            </a:r>
            <a:r>
              <a:rPr lang="en-US" altLang="ko-KR" dirty="0"/>
              <a:t>, </a:t>
            </a:r>
            <a:r>
              <a:rPr lang="ko-KR" altLang="en-US" dirty="0"/>
              <a:t>몇몇 분 발표하게 함</a:t>
            </a:r>
            <a:r>
              <a:rPr lang="en-US" altLang="ko-KR" dirty="0"/>
              <a:t>)</a:t>
            </a:r>
          </a:p>
          <a:p>
            <a:pPr algn="just"/>
            <a:endParaRPr lang="en-US" altLang="ko-KR" dirty="0"/>
          </a:p>
          <a:p>
            <a:pPr algn="just"/>
            <a:r>
              <a:rPr lang="ko-KR" altLang="en-US" dirty="0"/>
              <a:t>저도 생각해 봤습니다</a:t>
            </a:r>
            <a:r>
              <a:rPr lang="en-US" altLang="ko-KR" dirty="0"/>
              <a:t>. </a:t>
            </a:r>
            <a:r>
              <a:rPr lang="ko-KR" altLang="en-US" dirty="0"/>
              <a:t>기후변화</a:t>
            </a:r>
            <a:r>
              <a:rPr lang="en-US" altLang="ko-KR" dirty="0"/>
              <a:t>, </a:t>
            </a:r>
            <a:r>
              <a:rPr lang="ko-KR" altLang="en-US" dirty="0"/>
              <a:t>거대해서 겁나시거나</a:t>
            </a:r>
            <a:r>
              <a:rPr lang="en-US" altLang="ko-KR" dirty="0"/>
              <a:t>, </a:t>
            </a:r>
            <a:r>
              <a:rPr lang="ko-KR" altLang="en-US" dirty="0"/>
              <a:t>무엇을 해야 할지 막막하신 건 아니죠</a:t>
            </a:r>
            <a:r>
              <a:rPr lang="en-US" altLang="ko-KR" dirty="0"/>
              <a:t>? </a:t>
            </a:r>
          </a:p>
          <a:p>
            <a:pPr algn="just"/>
            <a:r>
              <a:rPr lang="ko-KR" altLang="en-US" dirty="0"/>
              <a:t>앞서 말씀 드린 대로 우리가 할 수 있는 일들은 결코 어려운 것이 아닙니다</a:t>
            </a:r>
            <a:r>
              <a:rPr lang="en-US" altLang="ko-KR" dirty="0"/>
              <a:t>. </a:t>
            </a:r>
            <a:r>
              <a:rPr lang="ko-KR" altLang="en-US" dirty="0"/>
              <a:t>조금 불편한 일일 뿐이라는 생각이 듭니다</a:t>
            </a:r>
            <a:r>
              <a:rPr lang="en-US" altLang="ko-KR" dirty="0"/>
              <a:t>. </a:t>
            </a:r>
            <a:r>
              <a:rPr lang="ko-KR" altLang="en-US" dirty="0"/>
              <a:t>그래서 저는 이렇게 정리해 봤습니다</a:t>
            </a:r>
            <a:r>
              <a:rPr lang="en-US" altLang="ko-KR" dirty="0"/>
              <a:t>!</a:t>
            </a:r>
          </a:p>
          <a:p>
            <a:pPr algn="just"/>
            <a:r>
              <a:rPr lang="ko-KR" altLang="en-US" dirty="0"/>
              <a:t>우리 푸른 지구에서 오래 함께 행복해져요</a:t>
            </a:r>
            <a:r>
              <a:rPr lang="en-US" altLang="ko-KR" dirty="0"/>
              <a:t>!! </a:t>
            </a:r>
            <a:r>
              <a:rPr lang="ko-KR" altLang="en-US" dirty="0"/>
              <a:t>이상으로 마치겠습니다</a:t>
            </a:r>
            <a:r>
              <a:rPr lang="en-US" altLang="ko-KR" dirty="0"/>
              <a:t>!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59982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991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dirty="0"/>
              <a:t>기후시스템</a:t>
            </a:r>
            <a:r>
              <a:rPr lang="en-US" altLang="ko-KR" dirty="0"/>
              <a:t>(</a:t>
            </a:r>
            <a:r>
              <a:rPr lang="ko-KR" altLang="en-US" dirty="0"/>
              <a:t>기후체계</a:t>
            </a:r>
            <a:r>
              <a:rPr lang="en-US" altLang="ko-KR" dirty="0"/>
              <a:t>)</a:t>
            </a:r>
            <a:r>
              <a:rPr lang="ko-KR" altLang="en-US" dirty="0"/>
              <a:t>는 다양한 요소들로 구성되고</a:t>
            </a:r>
            <a:r>
              <a:rPr lang="en-US" altLang="ko-KR" dirty="0"/>
              <a:t>, </a:t>
            </a:r>
            <a:r>
              <a:rPr lang="ko-KR" altLang="en-US" dirty="0"/>
              <a:t>대기의 변화</a:t>
            </a:r>
            <a:r>
              <a:rPr lang="en-US" altLang="ko-KR" dirty="0"/>
              <a:t>, </a:t>
            </a:r>
            <a:r>
              <a:rPr lang="ko-KR" altLang="en-US" dirty="0"/>
              <a:t>수분 순환의 변화</a:t>
            </a:r>
            <a:r>
              <a:rPr lang="en-US" altLang="ko-KR" dirty="0"/>
              <a:t>, </a:t>
            </a:r>
            <a:r>
              <a:rPr lang="ko-KR" altLang="en-US" dirty="0"/>
              <a:t>해양의 변화</a:t>
            </a:r>
            <a:r>
              <a:rPr lang="en-US" altLang="ko-KR" dirty="0"/>
              <a:t>, </a:t>
            </a:r>
            <a:r>
              <a:rPr lang="ko-KR" altLang="en-US" dirty="0"/>
              <a:t>육지 표면의 변화</a:t>
            </a:r>
            <a:r>
              <a:rPr lang="en-US" altLang="ko-KR" dirty="0"/>
              <a:t>, </a:t>
            </a:r>
            <a:r>
              <a:rPr lang="ko-KR" altLang="en-US" dirty="0" err="1"/>
              <a:t>빙권의</a:t>
            </a:r>
            <a:r>
              <a:rPr lang="ko-KR" altLang="en-US" dirty="0"/>
              <a:t> 변화 등 </a:t>
            </a:r>
            <a:endParaRPr lang="en-US" altLang="ko-KR" dirty="0"/>
          </a:p>
          <a:p>
            <a:r>
              <a:rPr lang="ko-KR" altLang="en-US" dirty="0"/>
              <a:t>다양한 원인에 의해 변화합니다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baseline="0" dirty="0"/>
          </a:p>
          <a:p>
            <a:r>
              <a:rPr lang="ko-KR" altLang="en-US" baseline="0" dirty="0"/>
              <a:t>기후시스템 참 거대하죠</a:t>
            </a:r>
            <a:r>
              <a:rPr lang="en-US" altLang="ko-KR" baseline="0" dirty="0"/>
              <a:t>? </a:t>
            </a:r>
            <a:r>
              <a:rPr lang="ko-KR" altLang="en-US" baseline="0" dirty="0"/>
              <a:t>인간의 영향은 </a:t>
            </a:r>
            <a:r>
              <a:rPr lang="en-US" altLang="ko-KR" baseline="0" dirty="0"/>
              <a:t>‘</a:t>
            </a:r>
            <a:r>
              <a:rPr lang="ko-KR" altLang="en-US" baseline="0" dirty="0"/>
              <a:t>거대한</a:t>
            </a:r>
            <a:r>
              <a:rPr lang="en-US" altLang="ko-KR" baseline="0" dirty="0"/>
              <a:t>’</a:t>
            </a:r>
            <a:r>
              <a:rPr lang="ko-KR" altLang="en-US" baseline="0" dirty="0"/>
              <a:t> 기후시스템의 한 요소일 뿐입니다</a:t>
            </a:r>
            <a:r>
              <a:rPr lang="en-US" altLang="ko-KR" baseline="0" dirty="0"/>
              <a:t>. </a:t>
            </a:r>
          </a:p>
          <a:p>
            <a:endParaRPr lang="en-US" altLang="ko-KR" baseline="0" dirty="0"/>
          </a:p>
          <a:p>
            <a:r>
              <a:rPr lang="ko-KR" altLang="en-US" dirty="0"/>
              <a:t>일정한 변동성 속에서 구성요소와 원인들 간의 지속적 상호작용</a:t>
            </a:r>
            <a:r>
              <a:rPr lang="ko-KR" altLang="en-US" baseline="0" dirty="0"/>
              <a:t> 결과가 바로 평균적인 자연적 기후를 형성하는 것이지요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그런데</a:t>
            </a:r>
            <a:r>
              <a:rPr lang="en-US" altLang="ko-KR" baseline="0" dirty="0"/>
              <a:t>, </a:t>
            </a:r>
            <a:r>
              <a:rPr lang="ko-KR" altLang="en-US" baseline="0" dirty="0"/>
              <a:t>상호작용에 문제가 생긴 겁니다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그것이 심각한 기후변화 현상을 만들어내고 있죠</a:t>
            </a:r>
            <a:r>
              <a:rPr lang="en-US" altLang="ko-KR" baseline="0" dirty="0"/>
              <a:t>. </a:t>
            </a:r>
            <a:r>
              <a:rPr lang="ko-KR" altLang="en-US" baseline="0" dirty="0"/>
              <a:t>어떤 일들이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왜</a:t>
            </a:r>
            <a:r>
              <a:rPr lang="en-US" altLang="ko-KR" baseline="0" dirty="0"/>
              <a:t>, </a:t>
            </a:r>
            <a:r>
              <a:rPr lang="ko-KR" altLang="en-US" baseline="0" dirty="0"/>
              <a:t>어떻게 일어나고 있는 걸까요</a:t>
            </a:r>
            <a:r>
              <a:rPr lang="en-US" altLang="ko-KR" baseline="0" dirty="0"/>
              <a:t>?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이 그림 보니 학교에서 배운 지구과학 생각나시나요</a:t>
            </a:r>
            <a:r>
              <a:rPr lang="en-US" altLang="ko-KR" baseline="0" dirty="0"/>
              <a:t>? </a:t>
            </a:r>
            <a:r>
              <a:rPr lang="ko-KR" altLang="en-US" baseline="0" dirty="0"/>
              <a:t>그렇습니다</a:t>
            </a:r>
            <a:r>
              <a:rPr lang="en-US" altLang="ko-KR" u="none" baseline="0" dirty="0"/>
              <a:t>. </a:t>
            </a:r>
          </a:p>
          <a:p>
            <a:r>
              <a:rPr lang="ko-KR" altLang="en-US" u="none" baseline="0" dirty="0"/>
              <a:t>거대한 기후시스템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그것의 변화는 과학적으로 접근될 때 올바로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제대로 이해될 수 있습니다</a:t>
            </a:r>
            <a:r>
              <a:rPr lang="en-US" altLang="ko-KR" u="none" baseline="0" dirty="0"/>
              <a:t>. </a:t>
            </a:r>
            <a:r>
              <a:rPr lang="ko-KR" altLang="en-US" u="none" baseline="0" dirty="0"/>
              <a:t>자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이제부터 기후변화를 과학적으로 이해해 봅시다</a:t>
            </a:r>
            <a:r>
              <a:rPr lang="en-US" altLang="ko-KR" u="none" baseline="0" dirty="0"/>
              <a:t>! </a:t>
            </a:r>
          </a:p>
          <a:p>
            <a:endParaRPr lang="en-US" altLang="ko-KR" baseline="0" dirty="0"/>
          </a:p>
          <a:p>
            <a:r>
              <a:rPr lang="en-US" altLang="ko-KR" b="1" baseline="0" dirty="0"/>
              <a:t>[</a:t>
            </a:r>
            <a:r>
              <a:rPr lang="ko-KR" altLang="en-US" b="1" baseline="0" dirty="0"/>
              <a:t>요약책자 </a:t>
            </a:r>
            <a:r>
              <a:rPr lang="en-US" altLang="ko-KR" b="1" baseline="0" dirty="0"/>
              <a:t>-</a:t>
            </a:r>
            <a:r>
              <a:rPr lang="ko-KR" altLang="en-US" b="1" baseline="0" dirty="0"/>
              <a:t> 기후변화과학 영역 설명</a:t>
            </a:r>
            <a:r>
              <a:rPr lang="en-US" altLang="ko-KR" b="1" baseline="0" dirty="0"/>
              <a:t>: </a:t>
            </a:r>
            <a:r>
              <a:rPr lang="ko-KR" altLang="en-US" b="1" baseline="0" dirty="0"/>
              <a:t>기후변화에 대한 과학적 접근</a:t>
            </a:r>
            <a:r>
              <a:rPr lang="en-US" altLang="ko-KR" b="1" baseline="0" dirty="0"/>
              <a:t>! </a:t>
            </a:r>
            <a:r>
              <a:rPr lang="ko-KR" altLang="en-US" b="1" baseline="0" dirty="0"/>
              <a:t>현황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감시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원인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예측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영향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대응</a:t>
            </a:r>
            <a:r>
              <a:rPr lang="en-US" altLang="ko-KR" b="1" baseline="0" dirty="0"/>
              <a:t>]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598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기후변화는 무엇일까요</a:t>
            </a:r>
            <a:r>
              <a:rPr lang="en-US" altLang="ko-KR" dirty="0"/>
              <a:t>?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기후는 긴 시간 동안의 기상현상을 평균입니다</a:t>
            </a:r>
            <a:r>
              <a:rPr lang="en-US" altLang="ko-KR" dirty="0"/>
              <a:t>. </a:t>
            </a:r>
            <a:r>
              <a:rPr lang="ko-KR" altLang="en-US" dirty="0"/>
              <a:t>그렇기 때문에 기후는 자연적으로 조금씩 변화하는 모습을 보이게 됩니다</a:t>
            </a:r>
            <a:r>
              <a:rPr lang="en-US" altLang="ko-KR" dirty="0"/>
              <a:t>. </a:t>
            </a:r>
            <a:r>
              <a:rPr lang="ko-KR" altLang="en-US" dirty="0"/>
              <a:t>그러나 그 변동성은 크지 않습니다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기후변화는 긴 시간 동안 평균상태를</a:t>
            </a:r>
            <a:r>
              <a:rPr lang="ko-KR" altLang="en-US" baseline="0" dirty="0"/>
              <a:t> 유지해오던 기상현상이 자연적</a:t>
            </a:r>
            <a:r>
              <a:rPr lang="en-US" altLang="ko-KR" baseline="0" dirty="0"/>
              <a:t>, </a:t>
            </a:r>
            <a:r>
              <a:rPr lang="ko-KR" altLang="en-US" baseline="0" dirty="0"/>
              <a:t>인위적 요인에 의해 자연적인 기후 변동성의 범위를 벗어나는 것을 의미합니다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563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다음으로 이러한 기후변화의 원인에 대해 알아보겠습니다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918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그렇다면</a:t>
            </a:r>
            <a:r>
              <a:rPr lang="en-US" altLang="ko-KR" dirty="0"/>
              <a:t>, </a:t>
            </a:r>
            <a:r>
              <a:rPr lang="ko-KR" altLang="en-US" dirty="0"/>
              <a:t>한반도의 연평균 기온은 어떻게 변화했을까요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</a:t>
            </a:r>
            <a:r>
              <a:rPr lang="en-US" altLang="ko-KR" dirty="0"/>
              <a:t>(1991~2020)</a:t>
            </a:r>
            <a:r>
              <a:rPr lang="ko-KR" altLang="en-US" dirty="0"/>
              <a:t> 연평균기온은 지난 </a:t>
            </a:r>
            <a:r>
              <a:rPr lang="en-US" altLang="ko-KR" dirty="0"/>
              <a:t>30</a:t>
            </a:r>
            <a:r>
              <a:rPr lang="ko-KR" altLang="en-US" dirty="0"/>
              <a:t>년</a:t>
            </a:r>
            <a:r>
              <a:rPr lang="en-US" altLang="ko-KR" dirty="0"/>
              <a:t>(1981~2010)</a:t>
            </a:r>
            <a:r>
              <a:rPr lang="ko-KR" altLang="en-US" dirty="0"/>
              <a:t>에 비해 </a:t>
            </a:r>
            <a:r>
              <a:rPr lang="en-US" altLang="ko-KR" dirty="0"/>
              <a:t>0.3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상승했고</a:t>
            </a:r>
            <a:r>
              <a:rPr lang="en-US" altLang="ko-KR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aseline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최고기온과</a:t>
            </a:r>
            <a:r>
              <a:rPr lang="ko-KR" altLang="en-US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최저기온은 각각 </a:t>
            </a:r>
            <a:r>
              <a:rPr lang="en-US" altLang="ko-KR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0.2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℃, 0.3℃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상승하였음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최근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(2011~2020)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연평균기온은 최근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년에 비해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0.2℃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상승했고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최고기온과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최저기온은 각각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0.1℃, 0.2℃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상승하였음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109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년간 가장 더운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중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우리나라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 관측 지점의 일 평균기온을 평균하여 산출한 연도별 평균기온의 순위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최근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내에 발생하였음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과거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(1912~1940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27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지난  </a:t>
            </a:r>
            <a:r>
              <a:rPr lang="en-US" altLang="ko-KR" dirty="0"/>
              <a:t>109</a:t>
            </a:r>
            <a:r>
              <a:rPr lang="ko-KR" altLang="en-US" dirty="0"/>
              <a:t>년간 우리나라의 강수량은 증가하며</a:t>
            </a:r>
            <a:r>
              <a:rPr lang="en-US" altLang="ko-KR" dirty="0"/>
              <a:t>, </a:t>
            </a:r>
            <a:r>
              <a:rPr lang="ko-KR" altLang="en-US" dirty="0" err="1"/>
              <a:t>강수일수는</a:t>
            </a:r>
            <a:r>
              <a:rPr lang="ko-KR" altLang="en-US" dirty="0"/>
              <a:t> 감소 추세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강수량</a:t>
            </a:r>
            <a:r>
              <a:rPr lang="en-US" altLang="ko-KR" dirty="0"/>
              <a:t>)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+17.1mm</a:t>
            </a:r>
            <a:r>
              <a:rPr lang="ko-KR" altLang="en-US" dirty="0"/>
              <a:t>로 증가 추세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대비 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년에 </a:t>
            </a:r>
            <a:r>
              <a:rPr lang="en-US" altLang="ko-KR" baseline="0" dirty="0"/>
              <a:t>135.4mm </a:t>
            </a:r>
            <a:r>
              <a:rPr lang="ko-KR" altLang="en-US" baseline="0" dirty="0"/>
              <a:t>증가</a:t>
            </a:r>
            <a:endParaRPr lang="en-US" altLang="ko-KR" baseline="0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 err="1"/>
              <a:t>강수일수</a:t>
            </a:r>
            <a:r>
              <a:rPr lang="en-US" altLang="ko-KR" dirty="0"/>
              <a:t>) 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-2.73</a:t>
            </a:r>
            <a:r>
              <a:rPr lang="ko-KR" altLang="en-US" dirty="0"/>
              <a:t>일로 감소 추세</a:t>
            </a:r>
            <a:endParaRPr lang="en-US" altLang="ko-KR" dirty="0"/>
          </a:p>
          <a:p>
            <a:r>
              <a:rPr lang="en-US" altLang="ko-KR" dirty="0" smtClean="0"/>
              <a:t>- </a:t>
            </a:r>
            <a:r>
              <a:rPr lang="ko-KR" altLang="en-US" dirty="0" smtClean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년에 </a:t>
            </a:r>
            <a:r>
              <a:rPr lang="en-US" altLang="ko-KR" dirty="0"/>
              <a:t>21.2</a:t>
            </a:r>
            <a:r>
              <a:rPr lang="ko-KR" altLang="en-US" dirty="0"/>
              <a:t>일 </a:t>
            </a:r>
            <a:r>
              <a:rPr lang="ko-KR" altLang="en-US" dirty="0" smtClean="0"/>
              <a:t>감소</a:t>
            </a:r>
            <a:endParaRPr lang="en-US" altLang="ko-KR" dirty="0" smtClean="0"/>
          </a:p>
          <a:p>
            <a:endParaRPr lang="en-US" altLang="ko-KR" dirty="0" smtClean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 smtClean="0"/>
              <a:t>※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과거 </a:t>
            </a:r>
            <a:r>
              <a:rPr lang="en-US" altLang="ko-KR" baseline="0" dirty="0" smtClean="0"/>
              <a:t>30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: 1912~1940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지난 </a:t>
            </a:r>
            <a:r>
              <a:rPr lang="en-US" altLang="ko-KR" baseline="0" dirty="0" smtClean="0"/>
              <a:t>30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: 1981~2010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최근 </a:t>
            </a:r>
            <a:r>
              <a:rPr lang="en-US" altLang="ko-KR" baseline="0" dirty="0" smtClean="0"/>
              <a:t>30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: 1991~2020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최근 </a:t>
            </a:r>
            <a:r>
              <a:rPr lang="en-US" altLang="ko-KR" baseline="0" dirty="0" smtClean="0"/>
              <a:t>10</a:t>
            </a:r>
            <a:r>
              <a:rPr lang="ko-KR" altLang="en-US" baseline="0" dirty="0" smtClean="0"/>
              <a:t>년</a:t>
            </a:r>
            <a:r>
              <a:rPr lang="en-US" altLang="ko-KR" baseline="0" dirty="0" smtClean="0"/>
              <a:t>: 2011~2020</a:t>
            </a:r>
            <a:r>
              <a:rPr lang="ko-KR" altLang="en-US" baseline="0" dirty="0" smtClean="0"/>
              <a:t>년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278DB-D4CB-4C7E-B2BB-62241DD50A2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51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래픽 7">
            <a:extLst>
              <a:ext uri="{FF2B5EF4-FFF2-40B4-BE49-F238E27FC236}">
                <a16:creationId xmlns:a16="http://schemas.microsoft.com/office/drawing/2014/main" id="{8C9AE212-105B-4ED8-905C-675FD890A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313" y="156450"/>
            <a:ext cx="7006690" cy="687473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CC4CEABE-4BBC-4D71-BD62-CD6429B990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886" y="1726409"/>
            <a:ext cx="1183344" cy="30580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F7F8EB1B-30FD-4715-9B15-6CE4D479CD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1474" y="2734213"/>
            <a:ext cx="425472" cy="305808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3E26EFA1-C1FF-479E-B58F-3FA88D39E9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556" y="3315914"/>
            <a:ext cx="372288" cy="345695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5A39C46C-FDCD-4CA6-BB0D-EDED5D4434E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12303" y="4940908"/>
            <a:ext cx="970608" cy="438768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1E7F2D0F-1C8F-4DB1-A437-82FEE9532B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26355" y="5688650"/>
            <a:ext cx="305808" cy="305808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26F456EE-1D31-4278-9BFE-DC700EE1C1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50867" y="6563317"/>
            <a:ext cx="571728" cy="78446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18A1E34C-6DE8-4808-949B-7149FD79945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76050" y="6470244"/>
            <a:ext cx="398880" cy="186144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92E7CB54-9088-4514-A253-ED550CC8809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8113" y="5715243"/>
            <a:ext cx="358992" cy="558432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DC5F516F-F927-4F3B-800C-13B191C5A45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82656" y="7108561"/>
            <a:ext cx="744576" cy="744576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C486F7FC-BDBB-41C9-ABF5-1EE58156960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02334" y="4547589"/>
            <a:ext cx="292512" cy="997199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7E2F7093-4B99-4D20-A016-99748905F3D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32193" y="1758835"/>
            <a:ext cx="638207" cy="638207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8C29541E-D8F1-4BD5-8539-AB8C340236E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41026" y="365872"/>
            <a:ext cx="704687" cy="1143455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AB39DAFF-4342-4BA0-92A5-F1BE42B8B40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62445" y="365871"/>
            <a:ext cx="372288" cy="358992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754A68A6-8CF1-41F5-B710-9792ADEC8FF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54161" y="473382"/>
            <a:ext cx="425473" cy="2659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52715" y="302803"/>
            <a:ext cx="2406015" cy="645157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기상청_로고.gif">
            <a:extLst>
              <a:ext uri="{FF2B5EF4-FFF2-40B4-BE49-F238E27FC236}">
                <a16:creationId xmlns:a16="http://schemas.microsoft.com/office/drawing/2014/main" id="{9851BCB9-7840-4CEE-BDA7-67251C116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040" y="280169"/>
            <a:ext cx="1214446" cy="548327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CC7FF578-3B0E-4A88-BA5A-4C739070C913}"/>
              </a:ext>
            </a:extLst>
          </p:cNvPr>
          <p:cNvSpPr/>
          <p:nvPr userDrawn="1"/>
        </p:nvSpPr>
        <p:spPr>
          <a:xfrm>
            <a:off x="-5907" y="338867"/>
            <a:ext cx="3502203" cy="1137946"/>
          </a:xfrm>
          <a:prstGeom prst="rect">
            <a:avLst/>
          </a:prstGeom>
          <a:solidFill>
            <a:srgbClr val="42B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48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9AC6AB-A9DE-4452-B7AD-DE743BBE38EB}"/>
              </a:ext>
            </a:extLst>
          </p:cNvPr>
          <p:cNvSpPr txBox="1"/>
          <p:nvPr userDrawn="1"/>
        </p:nvSpPr>
        <p:spPr>
          <a:xfrm>
            <a:off x="1285184" y="548339"/>
            <a:ext cx="1678665" cy="690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85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    차</a:t>
            </a:r>
          </a:p>
        </p:txBody>
      </p:sp>
      <p:sp>
        <p:nvSpPr>
          <p:cNvPr id="21" name="Google Shape;1088;p14">
            <a:extLst>
              <a:ext uri="{FF2B5EF4-FFF2-40B4-BE49-F238E27FC236}">
                <a16:creationId xmlns:a16="http://schemas.microsoft.com/office/drawing/2014/main" id="{0B717AC3-793D-4E50-A24C-6739ED9CEB7D}"/>
              </a:ext>
            </a:extLst>
          </p:cNvPr>
          <p:cNvSpPr/>
          <p:nvPr userDrawn="1"/>
        </p:nvSpPr>
        <p:spPr>
          <a:xfrm rot="-5400000">
            <a:off x="-1480081" y="5618893"/>
            <a:ext cx="3431612" cy="471450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txBody>
          <a:bodyPr spcFirstLastPara="1" wrap="square" lIns="98677" tIns="98677" rIns="98677" bIns="98677" anchor="ctr" anchorCtr="0">
            <a:noAutofit/>
          </a:bodyPr>
          <a:lstStyle/>
          <a:p>
            <a:pPr defTabSz="986912">
              <a:buClr>
                <a:srgbClr val="000000"/>
              </a:buClr>
              <a:defRPr/>
            </a:pPr>
            <a:endParaRPr sz="151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092;p14">
            <a:extLst>
              <a:ext uri="{FF2B5EF4-FFF2-40B4-BE49-F238E27FC236}">
                <a16:creationId xmlns:a16="http://schemas.microsoft.com/office/drawing/2014/main" id="{4CA52D76-D4B3-4D82-8FCB-9190E1566C41}"/>
              </a:ext>
            </a:extLst>
          </p:cNvPr>
          <p:cNvSpPr/>
          <p:nvPr userDrawn="1"/>
        </p:nvSpPr>
        <p:spPr>
          <a:xfrm rot="-5400000">
            <a:off x="5321234" y="-3243159"/>
            <a:ext cx="49346" cy="9153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8677" tIns="98677" rIns="98677" bIns="98677" anchor="ctr" anchorCtr="0">
            <a:noAutofit/>
          </a:bodyPr>
          <a:lstStyle/>
          <a:p>
            <a:pPr defTabSz="986912">
              <a:buClr>
                <a:srgbClr val="000000"/>
              </a:buClr>
              <a:defRPr/>
            </a:pPr>
            <a:endParaRPr sz="151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" name="Google Shape;1094;p14">
            <a:extLst>
              <a:ext uri="{FF2B5EF4-FFF2-40B4-BE49-F238E27FC236}">
                <a16:creationId xmlns:a16="http://schemas.microsoft.com/office/drawing/2014/main" id="{9966CDD9-B1C1-4A3D-A587-1AB6307F7CD6}"/>
              </a:ext>
            </a:extLst>
          </p:cNvPr>
          <p:cNvGrpSpPr/>
          <p:nvPr userDrawn="1"/>
        </p:nvGrpSpPr>
        <p:grpSpPr>
          <a:xfrm rot="10800000">
            <a:off x="-92625" y="5835152"/>
            <a:ext cx="391710" cy="1990068"/>
            <a:chOff x="6848475" y="1952750"/>
            <a:chExt cx="731400" cy="2104800"/>
          </a:xfrm>
          <a:solidFill>
            <a:schemeClr val="bg1"/>
          </a:solidFill>
        </p:grpSpPr>
        <p:sp>
          <p:nvSpPr>
            <p:cNvPr id="24" name="Google Shape;1095;p14">
              <a:extLst>
                <a:ext uri="{FF2B5EF4-FFF2-40B4-BE49-F238E27FC236}">
                  <a16:creationId xmlns:a16="http://schemas.microsoft.com/office/drawing/2014/main" id="{CE6A67AF-349F-49BB-B239-3174CAA44E1C}"/>
                </a:ext>
              </a:extLst>
            </p:cNvPr>
            <p:cNvSpPr/>
            <p:nvPr/>
          </p:nvSpPr>
          <p:spPr>
            <a:xfrm>
              <a:off x="6848475" y="1952750"/>
              <a:ext cx="83700" cy="210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96;p14">
              <a:extLst>
                <a:ext uri="{FF2B5EF4-FFF2-40B4-BE49-F238E27FC236}">
                  <a16:creationId xmlns:a16="http://schemas.microsoft.com/office/drawing/2014/main" id="{B9DB6F1A-BDB7-45C7-B427-68E9C5BE1B54}"/>
                </a:ext>
              </a:extLst>
            </p:cNvPr>
            <p:cNvSpPr/>
            <p:nvPr/>
          </p:nvSpPr>
          <p:spPr>
            <a:xfrm>
              <a:off x="7010400" y="1952750"/>
              <a:ext cx="83700" cy="210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97;p14">
              <a:extLst>
                <a:ext uri="{FF2B5EF4-FFF2-40B4-BE49-F238E27FC236}">
                  <a16:creationId xmlns:a16="http://schemas.microsoft.com/office/drawing/2014/main" id="{BB341355-7FB4-4380-9CCE-A8E60B8F6700}"/>
                </a:ext>
              </a:extLst>
            </p:cNvPr>
            <p:cNvSpPr/>
            <p:nvPr/>
          </p:nvSpPr>
          <p:spPr>
            <a:xfrm>
              <a:off x="7172325" y="1952750"/>
              <a:ext cx="83700" cy="210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98;p14">
              <a:extLst>
                <a:ext uri="{FF2B5EF4-FFF2-40B4-BE49-F238E27FC236}">
                  <a16:creationId xmlns:a16="http://schemas.microsoft.com/office/drawing/2014/main" id="{CDDF335D-DAF2-48CC-AD0B-C909D6E363C8}"/>
                </a:ext>
              </a:extLst>
            </p:cNvPr>
            <p:cNvSpPr/>
            <p:nvPr/>
          </p:nvSpPr>
          <p:spPr>
            <a:xfrm>
              <a:off x="7334250" y="1952750"/>
              <a:ext cx="83700" cy="210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99;p14">
              <a:extLst>
                <a:ext uri="{FF2B5EF4-FFF2-40B4-BE49-F238E27FC236}">
                  <a16:creationId xmlns:a16="http://schemas.microsoft.com/office/drawing/2014/main" id="{8135238C-2B24-4187-A310-9C9F8085EEF4}"/>
                </a:ext>
              </a:extLst>
            </p:cNvPr>
            <p:cNvSpPr/>
            <p:nvPr/>
          </p:nvSpPr>
          <p:spPr>
            <a:xfrm>
              <a:off x="7496175" y="1952750"/>
              <a:ext cx="83700" cy="2104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9" name="그래픽 28">
            <a:extLst>
              <a:ext uri="{FF2B5EF4-FFF2-40B4-BE49-F238E27FC236}">
                <a16:creationId xmlns:a16="http://schemas.microsoft.com/office/drawing/2014/main" id="{A5856111-D084-408D-A190-6AC747822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1011" y="158141"/>
            <a:ext cx="503749" cy="925253"/>
          </a:xfrm>
          <a:prstGeom prst="rect">
            <a:avLst/>
          </a:prstGeom>
        </p:spPr>
      </p:pic>
      <p:sp>
        <p:nvSpPr>
          <p:cNvPr id="51" name="텍스트 개체 틀 50">
            <a:extLst>
              <a:ext uri="{FF2B5EF4-FFF2-40B4-BE49-F238E27FC236}">
                <a16:creationId xmlns:a16="http://schemas.microsoft.com/office/drawing/2014/main" id="{5E10B482-C980-4D76-A657-A3614AABF8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4654" y="608875"/>
            <a:ext cx="4898578" cy="557212"/>
          </a:xfrm>
          <a:prstGeom prst="rect">
            <a:avLst/>
          </a:prstGeom>
        </p:spPr>
        <p:txBody>
          <a:bodyPr/>
          <a:lstStyle>
            <a:lvl1pPr>
              <a:buNone/>
              <a:defRPr sz="30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13"/>
            <a:ext cx="9089390" cy="1501751"/>
          </a:xfrm>
          <a:prstGeom prst="rect">
            <a:avLst/>
          </a:prstGeom>
        </p:spPr>
        <p:txBody>
          <a:bodyPr anchor="t"/>
          <a:lstStyle>
            <a:lvl1pPr algn="l">
              <a:defRPr sz="4600" b="1" cap="all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7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7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  <a:prstGeom prst="rect">
            <a:avLst/>
          </a:prstGeom>
        </p:spPr>
        <p:txBody>
          <a:bodyPr/>
          <a:lstStyle>
            <a:lvl1pPr>
              <a:defRPr sz="27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1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  <a:prstGeom prst="rect">
            <a:avLst/>
          </a:prstGeom>
        </p:spPr>
        <p:txBody>
          <a:bodyPr anchor="b"/>
          <a:lstStyle>
            <a:lvl1pPr algn="l">
              <a:defRPr sz="23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  <a:prstGeom prst="rect">
            <a:avLst/>
          </a:prstGeom>
        </p:spPr>
        <p:txBody>
          <a:bodyPr/>
          <a:lstStyle>
            <a:lvl1pPr>
              <a:defRPr sz="37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32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7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3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2" y="1582265"/>
            <a:ext cx="3518055" cy="5172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  <a:prstGeom prst="rect">
            <a:avLst/>
          </a:prstGeom>
        </p:spPr>
        <p:txBody>
          <a:bodyPr anchor="b"/>
          <a:lstStyle>
            <a:lvl1pPr algn="l">
              <a:defRPr sz="23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3200"/>
            </a:lvl2pPr>
            <a:lvl3pPr marL="1042872" indent="0">
              <a:buNone/>
              <a:defRPr sz="2700"/>
            </a:lvl3pPr>
            <a:lvl4pPr marL="1564308" indent="0">
              <a:buNone/>
              <a:defRPr sz="2300"/>
            </a:lvl4pPr>
            <a:lvl5pPr marL="2085744" indent="0">
              <a:buNone/>
              <a:defRPr sz="2300"/>
            </a:lvl5pPr>
            <a:lvl6pPr marL="2607179" indent="0">
              <a:buNone/>
              <a:defRPr sz="2300"/>
            </a:lvl6pPr>
            <a:lvl7pPr marL="3128616" indent="0">
              <a:buNone/>
              <a:defRPr sz="2300"/>
            </a:lvl7pPr>
            <a:lvl8pPr marL="3650052" indent="0">
              <a:buNone/>
              <a:defRPr sz="2300"/>
            </a:lvl8pPr>
            <a:lvl9pPr marL="4171487" indent="0">
              <a:buNone/>
              <a:defRPr sz="23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521436" indent="0">
              <a:buNone/>
              <a:defRPr sz="1400"/>
            </a:lvl2pPr>
            <a:lvl3pPr marL="1042872" indent="0">
              <a:buNone/>
              <a:defRPr sz="1100"/>
            </a:lvl3pPr>
            <a:lvl4pPr marL="1564308" indent="0">
              <a:buNone/>
              <a:defRPr sz="1000"/>
            </a:lvl4pPr>
            <a:lvl5pPr marL="2085744" indent="0">
              <a:buNone/>
              <a:defRPr sz="1000"/>
            </a:lvl5pPr>
            <a:lvl6pPr marL="2607179" indent="0">
              <a:buNone/>
              <a:defRPr sz="1000"/>
            </a:lvl6pPr>
            <a:lvl7pPr marL="3128616" indent="0">
              <a:buNone/>
              <a:defRPr sz="1000"/>
            </a:lvl7pPr>
            <a:lvl8pPr marL="3650052" indent="0">
              <a:buNone/>
              <a:defRPr sz="1000"/>
            </a:lvl8pPr>
            <a:lvl9pPr marL="4171487" indent="0">
              <a:buNone/>
              <a:defRPr sz="1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A3BCF06-A754-4C00-92D7-26576FE82B57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136AF56E-9B94-4192-A2A0-01DD2246183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KT&amp;G 상상본문 L" pitchFamily="2" charset="-127"/>
                <a:ea typeface="KT&amp;G 상상본문 L" pitchFamily="2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지역기후변화과학의 이해</a:t>
            </a:r>
            <a:fld id="{136AF56E-9B94-4192-A2A0-01DD22461832}" type="slidenum">
              <a:rPr lang="ko-KR" altLang="en-US" smtClean="0">
                <a:latin typeface="나눔고딕" panose="020D0604000000000000" pitchFamily="50" charset="-127"/>
                <a:ea typeface="나눔고딕" panose="020D0604000000000000" pitchFamily="50" charset="-127"/>
              </a:rPr>
              <a:pPr/>
              <a:t>‹#›</a:t>
            </a:fld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872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6" indent="-391076" algn="l" defTabSz="1042872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1042872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0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6" indent="-260718" algn="l" defTabSz="1042872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2" indent="-260718" algn="l" defTabSz="1042872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26" Type="http://schemas.openxmlformats.org/officeDocument/2006/relationships/image" Target="../media/image49.png"/><Relationship Id="rId3" Type="http://schemas.openxmlformats.org/officeDocument/2006/relationships/image" Target="../media/image20.png"/><Relationship Id="rId21" Type="http://schemas.openxmlformats.org/officeDocument/2006/relationships/image" Target="../media/image42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47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46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svg"/><Relationship Id="rId18" Type="http://schemas.openxmlformats.org/officeDocument/2006/relationships/image" Target="../media/image28.png"/><Relationship Id="rId3" Type="http://schemas.openxmlformats.org/officeDocument/2006/relationships/image" Target="../media/image43.png"/><Relationship Id="rId21" Type="http://schemas.openxmlformats.org/officeDocument/2006/relationships/image" Target="../media/image57.svg"/><Relationship Id="rId7" Type="http://schemas.openxmlformats.org/officeDocument/2006/relationships/image" Target="../media/image41.svg"/><Relationship Id="rId12" Type="http://schemas.openxmlformats.org/officeDocument/2006/relationships/image" Target="../media/image24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24" Type="http://schemas.openxmlformats.org/officeDocument/2006/relationships/image" Target="../media/image50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72.svg"/><Relationship Id="rId10" Type="http://schemas.openxmlformats.org/officeDocument/2006/relationships/image" Target="../media/image23.png"/><Relationship Id="rId19" Type="http://schemas.openxmlformats.org/officeDocument/2006/relationships/image" Target="../media/image55.svg"/><Relationship Id="rId4" Type="http://schemas.openxmlformats.org/officeDocument/2006/relationships/image" Target="../media/image20.png"/><Relationship Id="rId9" Type="http://schemas.openxmlformats.org/officeDocument/2006/relationships/image" Target="../media/image43.svg"/><Relationship Id="rId14" Type="http://schemas.openxmlformats.org/officeDocument/2006/relationships/image" Target="../media/image25.pn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42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51.jp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42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52.JP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42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53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4.png"/><Relationship Id="rId18" Type="http://schemas.openxmlformats.org/officeDocument/2006/relationships/image" Target="../media/image51.svg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45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3.png"/><Relationship Id="rId24" Type="http://schemas.openxmlformats.org/officeDocument/2006/relationships/image" Target="../media/image57.sv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43.svg"/><Relationship Id="rId19" Type="http://schemas.openxmlformats.org/officeDocument/2006/relationships/image" Target="../media/image27.png"/><Relationship Id="rId4" Type="http://schemas.openxmlformats.org/officeDocument/2006/relationships/image" Target="../media/image37.svg"/><Relationship Id="rId9" Type="http://schemas.openxmlformats.org/officeDocument/2006/relationships/image" Target="../media/image2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26" Type="http://schemas.openxmlformats.org/officeDocument/2006/relationships/image" Target="../media/image58.pn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56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4.png"/><Relationship Id="rId27" Type="http://schemas.openxmlformats.org/officeDocument/2006/relationships/image" Target="../media/image5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63.gif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62.gif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26" Type="http://schemas.openxmlformats.org/officeDocument/2006/relationships/image" Target="../media/image66.jpe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hyperlink" Target="http://en.wikipedia.org/wiki/Image:GISP2D1837_crop.jpg" TargetMode="Externa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65.jpe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hyperlink" Target="http://en.wikipedia.org/wiki/Image:Icecore_4x.jpg" TargetMode="External"/><Relationship Id="rId28" Type="http://schemas.openxmlformats.org/officeDocument/2006/relationships/image" Target="../media/image67.jpe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64.png"/><Relationship Id="rId27" Type="http://schemas.openxmlformats.org/officeDocument/2006/relationships/hyperlink" Target="http://upload.wikimedia.org/wikipedia/commons/1/1f/LakeVostok-Location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3.png"/><Relationship Id="rId18" Type="http://schemas.openxmlformats.org/officeDocument/2006/relationships/image" Target="../media/image49.svg"/><Relationship Id="rId3" Type="http://schemas.openxmlformats.org/officeDocument/2006/relationships/image" Target="../media/image69.jpe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43.svg"/><Relationship Id="rId17" Type="http://schemas.openxmlformats.org/officeDocument/2006/relationships/image" Target="../media/image25.png"/><Relationship Id="rId25" Type="http://schemas.openxmlformats.org/officeDocument/2006/relationships/image" Target="../media/image34.e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7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22.png"/><Relationship Id="rId24" Type="http://schemas.openxmlformats.org/officeDocument/2006/relationships/image" Target="../media/image57.svg"/><Relationship Id="rId5" Type="http://schemas.openxmlformats.org/officeDocument/2006/relationships/image" Target="../media/image71.jpe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image" Target="../media/image41.svg"/><Relationship Id="rId19" Type="http://schemas.openxmlformats.org/officeDocument/2006/relationships/image" Target="../media/image27.png"/><Relationship Id="rId4" Type="http://schemas.openxmlformats.org/officeDocument/2006/relationships/image" Target="../media/image70.jpeg"/><Relationship Id="rId9" Type="http://schemas.openxmlformats.org/officeDocument/2006/relationships/image" Target="../media/image21.png"/><Relationship Id="rId14" Type="http://schemas.openxmlformats.org/officeDocument/2006/relationships/image" Target="../media/image45.svg"/><Relationship Id="rId22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3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73.emf"/><Relationship Id="rId10" Type="http://schemas.openxmlformats.org/officeDocument/2006/relationships/image" Target="../media/image45.svg"/><Relationship Id="rId19" Type="http://schemas.openxmlformats.org/officeDocument/2006/relationships/image" Target="../media/image28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77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76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79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80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33.gif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83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87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86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7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4.png"/><Relationship Id="rId18" Type="http://schemas.openxmlformats.org/officeDocument/2006/relationships/image" Target="../media/image51.svg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image" Target="../media/image45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3.png"/><Relationship Id="rId24" Type="http://schemas.openxmlformats.org/officeDocument/2006/relationships/image" Target="../media/image57.sv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43.svg"/><Relationship Id="rId19" Type="http://schemas.openxmlformats.org/officeDocument/2006/relationships/image" Target="../media/image27.png"/><Relationship Id="rId4" Type="http://schemas.openxmlformats.org/officeDocument/2006/relationships/image" Target="../media/image37.svg"/><Relationship Id="rId9" Type="http://schemas.openxmlformats.org/officeDocument/2006/relationships/image" Target="../media/image2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3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45.svg"/><Relationship Id="rId19" Type="http://schemas.openxmlformats.org/officeDocument/2006/relationships/image" Target="../media/image28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26" Type="http://schemas.openxmlformats.org/officeDocument/2006/relationships/image" Target="../media/image94.jpe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image" Target="../media/image93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92.jp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91.jpg"/><Relationship Id="rId28" Type="http://schemas.openxmlformats.org/officeDocument/2006/relationships/image" Target="../media/image96.jp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90.jpeg"/><Relationship Id="rId27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98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101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100.jpe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105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3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19.png"/><Relationship Id="rId10" Type="http://schemas.openxmlformats.org/officeDocument/2006/relationships/image" Target="../media/image45.svg"/><Relationship Id="rId19" Type="http://schemas.openxmlformats.org/officeDocument/2006/relationships/image" Target="../media/image28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11.png"/><Relationship Id="rId18" Type="http://schemas.openxmlformats.org/officeDocument/2006/relationships/image" Target="../media/image151.svg"/><Relationship Id="rId3" Type="http://schemas.openxmlformats.org/officeDocument/2006/relationships/image" Target="../media/image106.png"/><Relationship Id="rId21" Type="http://schemas.openxmlformats.org/officeDocument/2006/relationships/image" Target="../media/image34.emf"/><Relationship Id="rId7" Type="http://schemas.openxmlformats.org/officeDocument/2006/relationships/image" Target="../media/image108.png"/><Relationship Id="rId12" Type="http://schemas.openxmlformats.org/officeDocument/2006/relationships/image" Target="../media/image145.sv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10" Type="http://schemas.openxmlformats.org/officeDocument/2006/relationships/image" Target="../media/image143.svg"/><Relationship Id="rId19" Type="http://schemas.openxmlformats.org/officeDocument/2006/relationships/image" Target="../media/image114.png"/><Relationship Id="rId4" Type="http://schemas.openxmlformats.org/officeDocument/2006/relationships/image" Target="../media/image137.svg"/><Relationship Id="rId9" Type="http://schemas.openxmlformats.org/officeDocument/2006/relationships/image" Target="../media/image109.png"/><Relationship Id="rId14" Type="http://schemas.openxmlformats.org/officeDocument/2006/relationships/image" Target="../media/image147.svg"/><Relationship Id="rId22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3.png"/><Relationship Id="rId18" Type="http://schemas.openxmlformats.org/officeDocument/2006/relationships/image" Target="../media/image49.svg"/><Relationship Id="rId3" Type="http://schemas.openxmlformats.org/officeDocument/2006/relationships/image" Target="../media/image30.pn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43.svg"/><Relationship Id="rId17" Type="http://schemas.openxmlformats.org/officeDocument/2006/relationships/image" Target="../media/image25.png"/><Relationship Id="rId25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11" Type="http://schemas.openxmlformats.org/officeDocument/2006/relationships/image" Target="../media/image22.png"/><Relationship Id="rId24" Type="http://schemas.openxmlformats.org/officeDocument/2006/relationships/image" Target="../media/image57.svg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10" Type="http://schemas.openxmlformats.org/officeDocument/2006/relationships/image" Target="../media/image41.svg"/><Relationship Id="rId19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21.png"/><Relationship Id="rId14" Type="http://schemas.openxmlformats.org/officeDocument/2006/relationships/image" Target="../media/image45.svg"/><Relationship Id="rId22" Type="http://schemas.openxmlformats.org/officeDocument/2006/relationships/image" Target="../media/image5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11.png"/><Relationship Id="rId18" Type="http://schemas.openxmlformats.org/officeDocument/2006/relationships/image" Target="../media/image151.svg"/><Relationship Id="rId3" Type="http://schemas.openxmlformats.org/officeDocument/2006/relationships/image" Target="../media/image106.png"/><Relationship Id="rId21" Type="http://schemas.openxmlformats.org/officeDocument/2006/relationships/image" Target="../media/image34.emf"/><Relationship Id="rId7" Type="http://schemas.openxmlformats.org/officeDocument/2006/relationships/image" Target="../media/image108.png"/><Relationship Id="rId12" Type="http://schemas.openxmlformats.org/officeDocument/2006/relationships/image" Target="../media/image145.sv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10" Type="http://schemas.openxmlformats.org/officeDocument/2006/relationships/image" Target="../media/image143.svg"/><Relationship Id="rId19" Type="http://schemas.openxmlformats.org/officeDocument/2006/relationships/image" Target="../media/image114.png"/><Relationship Id="rId4" Type="http://schemas.openxmlformats.org/officeDocument/2006/relationships/image" Target="../media/image137.svg"/><Relationship Id="rId9" Type="http://schemas.openxmlformats.org/officeDocument/2006/relationships/image" Target="../media/image109.png"/><Relationship Id="rId14" Type="http://schemas.openxmlformats.org/officeDocument/2006/relationships/image" Target="../media/image147.svg"/><Relationship Id="rId22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11.png"/><Relationship Id="rId18" Type="http://schemas.openxmlformats.org/officeDocument/2006/relationships/image" Target="../media/image151.svg"/><Relationship Id="rId3" Type="http://schemas.openxmlformats.org/officeDocument/2006/relationships/image" Target="../media/image106.png"/><Relationship Id="rId21" Type="http://schemas.openxmlformats.org/officeDocument/2006/relationships/image" Target="../media/image34.emf"/><Relationship Id="rId7" Type="http://schemas.openxmlformats.org/officeDocument/2006/relationships/image" Target="../media/image108.png"/><Relationship Id="rId12" Type="http://schemas.openxmlformats.org/officeDocument/2006/relationships/image" Target="../media/image145.sv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10" Type="http://schemas.openxmlformats.org/officeDocument/2006/relationships/image" Target="../media/image143.svg"/><Relationship Id="rId19" Type="http://schemas.openxmlformats.org/officeDocument/2006/relationships/image" Target="../media/image114.png"/><Relationship Id="rId4" Type="http://schemas.openxmlformats.org/officeDocument/2006/relationships/image" Target="../media/image137.svg"/><Relationship Id="rId9" Type="http://schemas.openxmlformats.org/officeDocument/2006/relationships/image" Target="../media/image109.png"/><Relationship Id="rId14" Type="http://schemas.openxmlformats.org/officeDocument/2006/relationships/image" Target="../media/image147.svg"/><Relationship Id="rId22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9.png"/><Relationship Id="rId18" Type="http://schemas.openxmlformats.org/officeDocument/2006/relationships/image" Target="../media/image22.svg"/><Relationship Id="rId26" Type="http://schemas.openxmlformats.org/officeDocument/2006/relationships/image" Target="../media/image30.sv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8.png"/><Relationship Id="rId24" Type="http://schemas.openxmlformats.org/officeDocument/2006/relationships/image" Target="../media/image28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3.png"/><Relationship Id="rId10" Type="http://schemas.openxmlformats.org/officeDocument/2006/relationships/image" Target="../media/image14.svg"/><Relationship Id="rId19" Type="http://schemas.openxmlformats.org/officeDocument/2006/relationships/image" Target="../media/image12.png"/><Relationship Id="rId31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118.png"/><Relationship Id="rId30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159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5.svg"/><Relationship Id="rId2" Type="http://schemas.openxmlformats.org/officeDocument/2006/relationships/image" Target="../media/image119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2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120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37.svg"/><Relationship Id="rId9" Type="http://schemas.openxmlformats.org/officeDocument/2006/relationships/image" Target="../media/image11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34.emf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3.svg"/><Relationship Id="rId18" Type="http://schemas.openxmlformats.org/officeDocument/2006/relationships/image" Target="../media/image25.png"/><Relationship Id="rId26" Type="http://schemas.openxmlformats.org/officeDocument/2006/relationships/image" Target="../media/image34.emf"/><Relationship Id="rId3" Type="http://schemas.openxmlformats.org/officeDocument/2006/relationships/image" Target="../media/image36.png"/><Relationship Id="rId21" Type="http://schemas.openxmlformats.org/officeDocument/2006/relationships/image" Target="../media/image53.svg"/><Relationship Id="rId7" Type="http://schemas.openxmlformats.org/officeDocument/2006/relationships/image" Target="../media/image40.png"/><Relationship Id="rId12" Type="http://schemas.openxmlformats.org/officeDocument/2006/relationships/image" Target="../media/image22.png"/><Relationship Id="rId17" Type="http://schemas.openxmlformats.org/officeDocument/2006/relationships/image" Target="../media/image47.svg"/><Relationship Id="rId25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svg"/><Relationship Id="rId24" Type="http://schemas.openxmlformats.org/officeDocument/2006/relationships/image" Target="../media/image29.png"/><Relationship Id="rId5" Type="http://schemas.openxmlformats.org/officeDocument/2006/relationships/image" Target="../media/image38.png"/><Relationship Id="rId15" Type="http://schemas.openxmlformats.org/officeDocument/2006/relationships/image" Target="../media/image45.svg"/><Relationship Id="rId23" Type="http://schemas.openxmlformats.org/officeDocument/2006/relationships/image" Target="../media/image55.svg"/><Relationship Id="rId10" Type="http://schemas.openxmlformats.org/officeDocument/2006/relationships/image" Target="../media/image21.png"/><Relationship Id="rId19" Type="http://schemas.openxmlformats.org/officeDocument/2006/relationships/image" Target="../media/image49.svg"/><Relationship Id="rId4" Type="http://schemas.openxmlformats.org/officeDocument/2006/relationships/image" Target="../media/image37.png"/><Relationship Id="rId9" Type="http://schemas.openxmlformats.org/officeDocument/2006/relationships/image" Target="../media/image39.sv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3.svg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70.sv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1.png"/><Relationship Id="rId10" Type="http://schemas.openxmlformats.org/officeDocument/2006/relationships/image" Target="../media/image45.svg"/><Relationship Id="rId19" Type="http://schemas.openxmlformats.org/officeDocument/2006/relationships/image" Target="../media/image28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5.png"/><Relationship Id="rId18" Type="http://schemas.openxmlformats.org/officeDocument/2006/relationships/image" Target="../media/image55.svg"/><Relationship Id="rId3" Type="http://schemas.openxmlformats.org/officeDocument/2006/relationships/image" Target="../media/image20.png"/><Relationship Id="rId21" Type="http://schemas.openxmlformats.org/officeDocument/2006/relationships/image" Target="../media/image42.png"/><Relationship Id="rId7" Type="http://schemas.openxmlformats.org/officeDocument/2006/relationships/image" Target="../media/image22.png"/><Relationship Id="rId12" Type="http://schemas.openxmlformats.org/officeDocument/2006/relationships/image" Target="../media/image4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4.png"/><Relationship Id="rId24" Type="http://schemas.openxmlformats.org/officeDocument/2006/relationships/image" Target="../media/image44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43.png"/><Relationship Id="rId10" Type="http://schemas.openxmlformats.org/officeDocument/2006/relationships/image" Target="../media/image45.svg"/><Relationship Id="rId19" Type="http://schemas.openxmlformats.org/officeDocument/2006/relationships/image" Target="../media/image29.png"/><Relationship Id="rId4" Type="http://schemas.openxmlformats.org/officeDocument/2006/relationships/image" Target="../media/image39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Relationship Id="rId22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7.svg"/><Relationship Id="rId18" Type="http://schemas.openxmlformats.org/officeDocument/2006/relationships/image" Target="../media/image28.png"/><Relationship Id="rId3" Type="http://schemas.openxmlformats.org/officeDocument/2006/relationships/image" Target="../media/image43.png"/><Relationship Id="rId21" Type="http://schemas.openxmlformats.org/officeDocument/2006/relationships/image" Target="../media/image57.svg"/><Relationship Id="rId7" Type="http://schemas.openxmlformats.org/officeDocument/2006/relationships/image" Target="../media/image41.svg"/><Relationship Id="rId12" Type="http://schemas.openxmlformats.org/officeDocument/2006/relationships/image" Target="../media/image24.png"/><Relationship Id="rId17" Type="http://schemas.openxmlformats.org/officeDocument/2006/relationships/image" Target="../media/image5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24" Type="http://schemas.openxmlformats.org/officeDocument/2006/relationships/image" Target="../media/image45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72.svg"/><Relationship Id="rId10" Type="http://schemas.openxmlformats.org/officeDocument/2006/relationships/image" Target="../media/image23.png"/><Relationship Id="rId19" Type="http://schemas.openxmlformats.org/officeDocument/2006/relationships/image" Target="../media/image55.svg"/><Relationship Id="rId4" Type="http://schemas.openxmlformats.org/officeDocument/2006/relationships/image" Target="../media/image20.png"/><Relationship Id="rId9" Type="http://schemas.openxmlformats.org/officeDocument/2006/relationships/image" Target="../media/image43.svg"/><Relationship Id="rId14" Type="http://schemas.openxmlformats.org/officeDocument/2006/relationships/image" Target="../media/image25.pn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6CE6B235-21C9-45BB-B8DE-C1CABE395C2C}"/>
              </a:ext>
            </a:extLst>
          </p:cNvPr>
          <p:cNvSpPr txBox="1"/>
          <p:nvPr/>
        </p:nvSpPr>
        <p:spPr>
          <a:xfrm>
            <a:off x="2824914" y="3976542"/>
            <a:ext cx="5041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과학의 이해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E6D28-A225-4ABC-928D-A2348C40E006}"/>
              </a:ext>
            </a:extLst>
          </p:cNvPr>
          <p:cNvSpPr txBox="1"/>
          <p:nvPr/>
        </p:nvSpPr>
        <p:spPr>
          <a:xfrm>
            <a:off x="2579259" y="2650201"/>
            <a:ext cx="55332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8800" b="1" dirty="0">
                <a:solidFill>
                  <a:srgbClr val="FFE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기후</a:t>
            </a:r>
            <a:r>
              <a:rPr lang="ko-KR" altLang="en-US" sz="7200" b="1" dirty="0">
                <a:solidFill>
                  <a:srgbClr val="FFE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변화</a:t>
            </a:r>
            <a:endParaRPr lang="en-US" altLang="ko-KR" sz="7200" b="1" dirty="0">
              <a:solidFill>
                <a:srgbClr val="FFE3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54063-AC1F-4046-99A0-EC1655D0C07A}"/>
              </a:ext>
            </a:extLst>
          </p:cNvPr>
          <p:cNvSpPr txBox="1"/>
          <p:nvPr/>
        </p:nvSpPr>
        <p:spPr>
          <a:xfrm>
            <a:off x="2970436" y="1944424"/>
            <a:ext cx="504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기후변화는 과학이다</a:t>
            </a:r>
            <a:r>
              <a: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ko-KR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2" y="6784948"/>
            <a:ext cx="1783080" cy="668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10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최근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이상기후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402E27D-1DC7-4B89-824A-AE8A0D2F519D}"/>
              </a:ext>
            </a:extLst>
          </p:cNvPr>
          <p:cNvGrpSpPr/>
          <p:nvPr/>
        </p:nvGrpSpPr>
        <p:grpSpPr>
          <a:xfrm>
            <a:off x="2310535" y="1332359"/>
            <a:ext cx="8308451" cy="5544616"/>
            <a:chOff x="2257502" y="1333589"/>
            <a:chExt cx="8711521" cy="5544616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1C80F986-A820-43A7-8632-28B3537DCEF5}"/>
                </a:ext>
              </a:extLst>
            </p:cNvPr>
            <p:cNvGrpSpPr/>
            <p:nvPr/>
          </p:nvGrpSpPr>
          <p:grpSpPr>
            <a:xfrm>
              <a:off x="2270633" y="1333589"/>
              <a:ext cx="8698390" cy="5544616"/>
              <a:chOff x="188681" y="1184856"/>
              <a:chExt cx="8698390" cy="5544616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3B820013-9ECA-4BB3-8706-CB6DE296F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2857" y="1184856"/>
                <a:ext cx="4248074" cy="2495976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24B5AFD7-7B44-4FDF-9FA1-77282FFAE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1" r="2261"/>
              <a:stretch/>
            </p:blipFill>
            <p:spPr>
              <a:xfrm>
                <a:off x="4621363" y="1184856"/>
                <a:ext cx="4248074" cy="2678806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8C1BC0A6-B3D2-4083-973C-6102D7F51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3062" y="4149542"/>
                <a:ext cx="4228192" cy="2507922"/>
              </a:xfrm>
              <a:prstGeom prst="rect">
                <a:avLst/>
              </a:prstGeom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D71D8A8A-C564-45CD-9CEC-D767EBA6F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" r="802"/>
              <a:stretch/>
            </p:blipFill>
            <p:spPr>
              <a:xfrm>
                <a:off x="4621363" y="4146316"/>
                <a:ext cx="4257766" cy="257792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84C1D02-828E-4297-9267-8B4EAE788E90}"/>
                  </a:ext>
                </a:extLst>
              </p:cNvPr>
              <p:cNvSpPr txBox="1"/>
              <p:nvPr/>
            </p:nvSpPr>
            <p:spPr>
              <a:xfrm>
                <a:off x="193183" y="3525108"/>
                <a:ext cx="4265704" cy="3385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2021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월 강원도 폭설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6A27F47-5051-400A-A321-618803B7872A}"/>
                  </a:ext>
                </a:extLst>
              </p:cNvPr>
              <p:cNvSpPr txBox="1"/>
              <p:nvPr/>
            </p:nvSpPr>
            <p:spPr>
              <a:xfrm>
                <a:off x="4621367" y="3525108"/>
                <a:ext cx="4265704" cy="3385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2021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월 늦서리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59A4EF-5409-4A2A-BB84-A2386764A5B9}"/>
                  </a:ext>
                </a:extLst>
              </p:cNvPr>
              <p:cNvSpPr txBox="1"/>
              <p:nvPr/>
            </p:nvSpPr>
            <p:spPr>
              <a:xfrm>
                <a:off x="188681" y="6385684"/>
                <a:ext cx="4265704" cy="3385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2021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8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월 태풍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16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오마이스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 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산사태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25F91A8-A016-470E-A352-CF8A44B384A3}"/>
                  </a:ext>
                </a:extLst>
              </p:cNvPr>
              <p:cNvSpPr txBox="1"/>
              <p:nvPr/>
            </p:nvSpPr>
            <p:spPr>
              <a:xfrm>
                <a:off x="4621366" y="6390918"/>
                <a:ext cx="4265704" cy="33855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2021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9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월 태풍 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16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찬투</a:t>
                </a:r>
                <a:r>
                  <a:rPr lang="en-US" altLang="ko-KR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 </a:t>
                </a:r>
                <a:r>
                  <a:rPr lang="ko-KR" altLang="en-US" sz="16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침수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CB90B2-2592-4B9A-97DF-A24D3E6C08FB}"/>
                </a:ext>
              </a:extLst>
            </p:cNvPr>
            <p:cNvSpPr txBox="1"/>
            <p:nvPr/>
          </p:nvSpPr>
          <p:spPr>
            <a:xfrm>
              <a:off x="6703318" y="6282566"/>
              <a:ext cx="4265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경향신문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0647C6-3BE7-4D99-859A-EAFA2F7547E9}"/>
                </a:ext>
              </a:extLst>
            </p:cNvPr>
            <p:cNvSpPr txBox="1"/>
            <p:nvPr/>
          </p:nvSpPr>
          <p:spPr>
            <a:xfrm>
              <a:off x="2262692" y="6255976"/>
              <a:ext cx="4265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KBS</a:t>
              </a:r>
              <a:endPara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90F8A8-4400-4664-82E3-9ECD352B6A52}"/>
                </a:ext>
              </a:extLst>
            </p:cNvPr>
            <p:cNvSpPr txBox="1"/>
            <p:nvPr/>
          </p:nvSpPr>
          <p:spPr>
            <a:xfrm>
              <a:off x="2257502" y="3387961"/>
              <a:ext cx="4265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중앙일보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00176A-58E4-4160-ACCB-222D50CEC778}"/>
                </a:ext>
              </a:extLst>
            </p:cNvPr>
            <p:cNvSpPr txBox="1"/>
            <p:nvPr/>
          </p:nvSpPr>
          <p:spPr>
            <a:xfrm>
              <a:off x="6685681" y="3406525"/>
              <a:ext cx="42657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중앙일보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0143342-AE0F-4109-90E7-4693F3706D18}"/>
              </a:ext>
            </a:extLst>
          </p:cNvPr>
          <p:cNvSpPr txBox="1"/>
          <p:nvPr/>
        </p:nvSpPr>
        <p:spPr>
          <a:xfrm>
            <a:off x="5814832" y="7125176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이상기후보고서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29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그림 46">
            <a:extLst>
              <a:ext uri="{FF2B5EF4-FFF2-40B4-BE49-F238E27FC236}">
                <a16:creationId xmlns:a16="http://schemas.microsoft.com/office/drawing/2014/main" id="{2A88DFE3-9F68-405A-AD2F-16A32E5E0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71596" r="82402" b="1463"/>
          <a:stretch/>
        </p:blipFill>
        <p:spPr>
          <a:xfrm>
            <a:off x="8630982" y="4345120"/>
            <a:ext cx="2095982" cy="2041295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11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51AF1B7-ACBB-4AF3-A876-767B661BF701}"/>
              </a:ext>
            </a:extLst>
          </p:cNvPr>
          <p:cNvSpPr/>
          <p:nvPr/>
        </p:nvSpPr>
        <p:spPr>
          <a:xfrm>
            <a:off x="2408440" y="1302534"/>
            <a:ext cx="6283619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46" name="순서도: 병합 45">
            <a:extLst>
              <a:ext uri="{FF2B5EF4-FFF2-40B4-BE49-F238E27FC236}">
                <a16:creationId xmlns:a16="http://schemas.microsoft.com/office/drawing/2014/main" id="{BEE9CA0C-23C5-4C6C-A856-53E0D6F11325}"/>
              </a:ext>
            </a:extLst>
          </p:cNvPr>
          <p:cNvSpPr/>
          <p:nvPr/>
        </p:nvSpPr>
        <p:spPr>
          <a:xfrm rot="17548624">
            <a:off x="8001847" y="4336830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2FBB42-3AB1-4B7F-A669-9660538B1AFD}"/>
              </a:ext>
            </a:extLst>
          </p:cNvPr>
          <p:cNvSpPr txBox="1"/>
          <p:nvPr/>
        </p:nvSpPr>
        <p:spPr>
          <a:xfrm>
            <a:off x="6331952" y="648719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05C115B-38AB-058E-FE5A-F2EBD3626CA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3827" r="16216" b="9460"/>
          <a:stretch/>
        </p:blipFill>
        <p:spPr>
          <a:xfrm>
            <a:off x="3318781" y="1453012"/>
            <a:ext cx="4581729" cy="37911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51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12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전세계 이상기후 발생 분포도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4DD4C1CA-06D8-F33C-25C9-79C4A1697D7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6668" r="10225" b="4624"/>
          <a:stretch/>
        </p:blipFill>
        <p:spPr>
          <a:xfrm rot="5400000">
            <a:off x="3425713" y="115426"/>
            <a:ext cx="5806424" cy="809628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BAB568E-1B43-DFAA-9B74-3D46F8A864E9}"/>
              </a:ext>
            </a:extLst>
          </p:cNvPr>
          <p:cNvSpPr/>
          <p:nvPr/>
        </p:nvSpPr>
        <p:spPr>
          <a:xfrm>
            <a:off x="5202684" y="6948983"/>
            <a:ext cx="2232248" cy="21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B6742A-7487-4015-BF1B-D49E40C74BED}"/>
              </a:ext>
            </a:extLst>
          </p:cNvPr>
          <p:cNvSpPr txBox="1"/>
          <p:nvPr/>
        </p:nvSpPr>
        <p:spPr>
          <a:xfrm>
            <a:off x="5877230" y="699335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</p:spTree>
    <p:extLst>
      <p:ext uri="{BB962C8B-B14F-4D97-AF65-F5344CB8AC3E}">
        <p14:creationId xmlns:p14="http://schemas.microsoft.com/office/powerpoint/2010/main" val="16158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13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자연재해 발생빈도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03CEEEC-C4D4-4A14-BCA7-D16EA7B4F8FE}"/>
              </a:ext>
            </a:extLst>
          </p:cNvPr>
          <p:cNvGrpSpPr/>
          <p:nvPr/>
        </p:nvGrpSpPr>
        <p:grpSpPr>
          <a:xfrm>
            <a:off x="2373750" y="1406307"/>
            <a:ext cx="7527701" cy="523220"/>
            <a:chOff x="888642" y="1764140"/>
            <a:chExt cx="7527701" cy="523220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049EE33A-C23D-41B4-ABEC-A90B2C0DCB45}"/>
                </a:ext>
              </a:extLst>
            </p:cNvPr>
            <p:cNvSpPr/>
            <p:nvPr/>
          </p:nvSpPr>
          <p:spPr>
            <a:xfrm>
              <a:off x="888642" y="1764140"/>
              <a:ext cx="7527701" cy="52322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ea typeface="나눔고딕" panose="020D0604000000000000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197470-D553-4396-9B57-E0AFE3D1E16E}"/>
                </a:ext>
              </a:extLst>
            </p:cNvPr>
            <p:cNvSpPr txBox="1"/>
            <p:nvPr/>
          </p:nvSpPr>
          <p:spPr>
            <a:xfrm>
              <a:off x="1365691" y="1794918"/>
              <a:ext cx="6573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지구온난화로 인한 자연재해 발생빈도 증가</a:t>
              </a:r>
            </a:p>
          </p:txBody>
        </p:sp>
      </p:grpSp>
      <p:sp>
        <p:nvSpPr>
          <p:cNvPr id="26" name="이등변 삼각형 25">
            <a:extLst>
              <a:ext uri="{FF2B5EF4-FFF2-40B4-BE49-F238E27FC236}">
                <a16:creationId xmlns:a16="http://schemas.microsoft.com/office/drawing/2014/main" id="{B5C70593-847F-4652-8C62-6D2CAE813D86}"/>
              </a:ext>
            </a:extLst>
          </p:cNvPr>
          <p:cNvSpPr/>
          <p:nvPr/>
        </p:nvSpPr>
        <p:spPr>
          <a:xfrm flipV="1">
            <a:off x="5841386" y="1882617"/>
            <a:ext cx="592428" cy="360608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2DC92634-3676-44F7-871B-F46F441F3C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60" y="2375059"/>
            <a:ext cx="5929281" cy="3952854"/>
          </a:xfrm>
          <a:prstGeom prst="rect">
            <a:avLst/>
          </a:prstGeom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E7923F-6F84-468E-8015-5BCEA5954000}"/>
              </a:ext>
            </a:extLst>
          </p:cNvPr>
          <p:cNvSpPr txBox="1"/>
          <p:nvPr/>
        </p:nvSpPr>
        <p:spPr>
          <a:xfrm>
            <a:off x="2489180" y="6892944"/>
            <a:ext cx="946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‘자연재해가 아시아 경제성장에 미치는 영향</a:t>
            </a:r>
            <a:endParaRPr lang="en-US" altLang="ko-KR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(Natural Disaster Shocks and Macroeconomic Growth in Asia:Evidence for Typhoons and Drought)’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EA8C88-3AB2-4822-813F-E8B5B82E69D4}"/>
              </a:ext>
            </a:extLst>
          </p:cNvPr>
          <p:cNvSpPr txBox="1"/>
          <p:nvPr/>
        </p:nvSpPr>
        <p:spPr>
          <a:xfrm>
            <a:off x="7679684" y="5437405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지진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049388-1266-4BDA-847F-EF68A63A17AD}"/>
              </a:ext>
            </a:extLst>
          </p:cNvPr>
          <p:cNvSpPr txBox="1"/>
          <p:nvPr/>
        </p:nvSpPr>
        <p:spPr>
          <a:xfrm>
            <a:off x="4986458" y="5437404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가뭄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244910-D226-478B-BF1E-4F6C6282C639}"/>
              </a:ext>
            </a:extLst>
          </p:cNvPr>
          <p:cNvSpPr txBox="1"/>
          <p:nvPr/>
        </p:nvSpPr>
        <p:spPr>
          <a:xfrm>
            <a:off x="7288745" y="5705437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/>
              <a:t>(</a:t>
            </a:r>
            <a:r>
              <a:rPr lang="ko-KR" altLang="en-US" sz="1400" dirty="0"/>
              <a:t>홍수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B222C1E8-1DD2-45D8-A0B1-C15521B7EF8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4"/>
          <a:stretch/>
        </p:blipFill>
        <p:spPr>
          <a:xfrm>
            <a:off x="3172959" y="6266006"/>
            <a:ext cx="5929281" cy="307778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5AAB0E-34EE-4F9E-819D-73E7B2F013F2}"/>
              </a:ext>
            </a:extLst>
          </p:cNvPr>
          <p:cNvSpPr txBox="1"/>
          <p:nvPr/>
        </p:nvSpPr>
        <p:spPr>
          <a:xfrm>
            <a:off x="4888843" y="6248481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(</a:t>
            </a:r>
            <a:r>
              <a:rPr lang="ko-KR" altLang="en-US" sz="1400" dirty="0"/>
              <a:t>폭풍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A9D5D6-8310-49ED-8744-1A796162C69D}"/>
              </a:ext>
            </a:extLst>
          </p:cNvPr>
          <p:cNvSpPr txBox="1"/>
          <p:nvPr/>
        </p:nvSpPr>
        <p:spPr>
          <a:xfrm>
            <a:off x="3914549" y="5975614"/>
            <a:ext cx="2223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    (</a:t>
            </a:r>
            <a:r>
              <a:rPr lang="ko-KR" altLang="en-US" sz="1400" dirty="0"/>
              <a:t>극한기온</a:t>
            </a:r>
            <a:r>
              <a:rPr lang="en-US" altLang="ko-KR" sz="1400" dirty="0"/>
              <a:t>)      </a:t>
            </a:r>
            <a:endParaRPr lang="ko-KR" alt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20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14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ko-KR" altLang="en-US" sz="3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연평균기온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편차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(1973~2021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03554EFB-E730-4053-ADC7-3C2B7404DAAB}"/>
              </a:ext>
            </a:extLst>
          </p:cNvPr>
          <p:cNvGrpSpPr/>
          <p:nvPr/>
        </p:nvGrpSpPr>
        <p:grpSpPr>
          <a:xfrm>
            <a:off x="2310250" y="5868863"/>
            <a:ext cx="7994070" cy="1152128"/>
            <a:chOff x="557213" y="5008875"/>
            <a:chExt cx="8998039" cy="1152128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FF5FC2D4-23CD-4F0A-8D12-5F087908C7F2}"/>
                </a:ext>
              </a:extLst>
            </p:cNvPr>
            <p:cNvSpPr/>
            <p:nvPr/>
          </p:nvSpPr>
          <p:spPr>
            <a:xfrm>
              <a:off x="557213" y="5008875"/>
              <a:ext cx="8986837" cy="11521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spc="-150" dirty="0"/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17E48615-BAF5-4300-B2A5-0956219B0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47" y="5152891"/>
              <a:ext cx="8984405" cy="8748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지난 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48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년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(1973~2021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년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)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간 평균기온은 상승 추세</a:t>
              </a:r>
              <a:endParaRPr lang="en-US" altLang="ko-KR" sz="1800" b="1" spc="-150" dirty="0">
                <a:latin typeface="나눔고딕 ExtraBold" panose="020D0904000000000000" pitchFamily="50" charset="-127"/>
                <a:ea typeface="나눔고딕 ExtraBold" panose="020D0904000000000000" pitchFamily="50" charset="-127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2021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년 연평균기온은 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13.3℃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로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평년대비 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+0.8℃,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 최고 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2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위 기록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(1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위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: 2016</a:t>
              </a:r>
              <a:r>
                <a:rPr lang="ko-KR" altLang="en-US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년 </a:t>
              </a:r>
              <a:r>
                <a:rPr lang="en-US" altLang="ko-KR" sz="1800" b="1" spc="-150" dirty="0">
                  <a:latin typeface="나눔고딕 ExtraBold" panose="020D0904000000000000" pitchFamily="50" charset="-127"/>
                  <a:ea typeface="나눔고딕 ExtraBold" panose="020D0904000000000000" pitchFamily="50" charset="-127"/>
                </a:rPr>
                <a:t>13.4℃)</a:t>
              </a:r>
            </a:p>
          </p:txBody>
        </p:sp>
      </p:grpSp>
      <p:sp>
        <p:nvSpPr>
          <p:cNvPr id="35" name="Text Box 42">
            <a:extLst>
              <a:ext uri="{FF2B5EF4-FFF2-40B4-BE49-F238E27FC236}">
                <a16:creationId xmlns:a16="http://schemas.microsoft.com/office/drawing/2014/main" id="{6B21F0FC-C7B6-4493-9885-B15FE07F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386" y="5262602"/>
            <a:ext cx="3414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연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기후특성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grpSp>
        <p:nvGrpSpPr>
          <p:cNvPr id="30" name="그룹 29"/>
          <p:cNvGrpSpPr/>
          <p:nvPr/>
        </p:nvGrpSpPr>
        <p:grpSpPr>
          <a:xfrm>
            <a:off x="2682404" y="1594949"/>
            <a:ext cx="7488832" cy="3449256"/>
            <a:chOff x="1837764" y="2169287"/>
            <a:chExt cx="6497291" cy="2854281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B11D454-74CA-EA30-6EA1-B5958AE4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1587" t="8451" r="4606" b="16450"/>
            <a:stretch/>
          </p:blipFill>
          <p:spPr>
            <a:xfrm>
              <a:off x="1837764" y="2169287"/>
              <a:ext cx="6497291" cy="2854281"/>
            </a:xfrm>
            <a:prstGeom prst="rect">
              <a:avLst/>
            </a:prstGeom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5C8A3BE1-3C22-AB9B-252E-D79B47F8A255}"/>
                </a:ext>
              </a:extLst>
            </p:cNvPr>
            <p:cNvSpPr/>
            <p:nvPr/>
          </p:nvSpPr>
          <p:spPr>
            <a:xfrm>
              <a:off x="7337678" y="2779060"/>
              <a:ext cx="62753" cy="6146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F128E7-4055-0DE4-D01C-2CDBF1AC59B3}"/>
                </a:ext>
              </a:extLst>
            </p:cNvPr>
            <p:cNvSpPr txBox="1"/>
            <p:nvPr/>
          </p:nvSpPr>
          <p:spPr>
            <a:xfrm>
              <a:off x="6960948" y="2287588"/>
              <a:ext cx="8162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2016</a:t>
              </a:r>
              <a:r>
                <a:rPr lang="ko-KR" altLang="en-US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</a:t>
              </a:r>
              <a:endParaRPr lang="en-US" altLang="ko-KR" sz="12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최고 </a:t>
              </a:r>
              <a:r>
                <a:rPr lang="en-US" altLang="ko-KR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위</a:t>
              </a:r>
              <a:endParaRPr lang="ko-KR" altLang="en-US" sz="1200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95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940DD49-8EB2-1548-9284-0FCE81D715C5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4F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1C340-40B3-FF4E-99E3-0BF7462C9556}"/>
              </a:ext>
            </a:extLst>
          </p:cNvPr>
          <p:cNvSpPr txBox="1"/>
          <p:nvPr/>
        </p:nvSpPr>
        <p:spPr>
          <a:xfrm>
            <a:off x="1516695" y="3977810"/>
            <a:ext cx="7660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왜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일어날까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446B4B6-89B3-DA49-AA95-DFEF4AE3D2AD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16" name="Google Shape;2681;p39">
              <a:extLst>
                <a:ext uri="{FF2B5EF4-FFF2-40B4-BE49-F238E27FC236}">
                  <a16:creationId xmlns:a16="http://schemas.microsoft.com/office/drawing/2014/main" id="{E9CA05DA-F25C-4448-A7A9-8E39FD55F0BA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18" name="Google Shape;2682;p39">
                <a:extLst>
                  <a:ext uri="{FF2B5EF4-FFF2-40B4-BE49-F238E27FC236}">
                    <a16:creationId xmlns:a16="http://schemas.microsoft.com/office/drawing/2014/main" id="{6C565207-B24B-C943-9A0C-2CF23443717B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FFD300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683;p39">
                <a:extLst>
                  <a:ext uri="{FF2B5EF4-FFF2-40B4-BE49-F238E27FC236}">
                    <a16:creationId xmlns:a16="http://schemas.microsoft.com/office/drawing/2014/main" id="{F713B40B-F9C9-D84F-A456-C21C084AE738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2697;p39">
              <a:extLst>
                <a:ext uri="{FF2B5EF4-FFF2-40B4-BE49-F238E27FC236}">
                  <a16:creationId xmlns:a16="http://schemas.microsoft.com/office/drawing/2014/main" id="{E4764E4B-456D-794A-B645-FF431F1C3F39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-US" altLang="ko-KR" sz="7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03</a:t>
              </a:r>
              <a:endParaRPr lang="en" sz="7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A32FA0F4-45E6-9743-8A73-A4B6980B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794833" y="660811"/>
            <a:ext cx="610372" cy="3901074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FB327942-AA25-3E44-8C82-209D11AC9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288195" y="660811"/>
            <a:ext cx="610372" cy="3901074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3756AF05-7AC7-2A46-B10A-7448563EC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05F01124-A2AD-CC4A-B5F2-E66F44BEAF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92A5FD72-56DB-664B-B29C-0C8396FC74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78ECCEEE-5471-E046-BFE0-DAB60468C5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EB9D2BB7-3D04-E644-89FA-95236BE22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D22E359B-6B22-2746-8F40-AC1C3FD64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34E794A8-AA80-FF48-B68D-52CE6AF9BF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F6D9B1C0-AB78-0245-9194-141DD7C156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248D0D8A-4C78-8A4A-B59C-4CD27CD6BB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E2FF799D-CD07-314C-BBF8-EE6B88CE6C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두 가지 원인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89B6AD7-6BAF-724C-B38C-BFFFECC1F5F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7042A2D-8820-D14E-BBF8-81E03110FBA7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B57E0842-4D93-F44B-926F-0A3D09D092EA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6" name="이등변 삼각형 76">
                <a:extLst>
                  <a:ext uri="{FF2B5EF4-FFF2-40B4-BE49-F238E27FC236}">
                    <a16:creationId xmlns:a16="http://schemas.microsoft.com/office/drawing/2014/main" id="{6585A86F-8A69-0F4D-9767-F6F34E4F86C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F2DAE2C0-AD06-034A-AA0A-E7579D190EF2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4FC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A9342AA-20ED-C341-8124-62B14F370CB8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09031D-E1B3-B744-9240-E1FCB88CFC10}"/>
                  </a:ext>
                </a:extLst>
              </p:cNvPr>
              <p:cNvSpPr txBox="1"/>
              <p:nvPr/>
            </p:nvSpPr>
            <p:spPr>
              <a:xfrm>
                <a:off x="1" y="2124447"/>
                <a:ext cx="20066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 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왜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 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일어날까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51" name="그래픽 50">
                <a:extLst>
                  <a:ext uri="{FF2B5EF4-FFF2-40B4-BE49-F238E27FC236}">
                    <a16:creationId xmlns:a16="http://schemas.microsoft.com/office/drawing/2014/main" id="{BFD1FD4B-6983-3549-A22C-6CFB39BA8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2" name="그래픽 51">
                <a:extLst>
                  <a:ext uri="{FF2B5EF4-FFF2-40B4-BE49-F238E27FC236}">
                    <a16:creationId xmlns:a16="http://schemas.microsoft.com/office/drawing/2014/main" id="{E1FEB284-53C1-F045-BD16-368ED8E45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53" name="그래픽 52">
                <a:extLst>
                  <a:ext uri="{FF2B5EF4-FFF2-40B4-BE49-F238E27FC236}">
                    <a16:creationId xmlns:a16="http://schemas.microsoft.com/office/drawing/2014/main" id="{45D7B1B8-489B-7944-A719-A83F39C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4" name="그래픽 53">
                <a:extLst>
                  <a:ext uri="{FF2B5EF4-FFF2-40B4-BE49-F238E27FC236}">
                    <a16:creationId xmlns:a16="http://schemas.microsoft.com/office/drawing/2014/main" id="{345AB1DD-6494-EA4E-89EB-5E753C433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5" name="그래픽 54">
                <a:extLst>
                  <a:ext uri="{FF2B5EF4-FFF2-40B4-BE49-F238E27FC236}">
                    <a16:creationId xmlns:a16="http://schemas.microsoft.com/office/drawing/2014/main" id="{C2CD2C4D-761D-C54B-8A2F-8E8469532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6" name="그래픽 55">
                <a:extLst>
                  <a:ext uri="{FF2B5EF4-FFF2-40B4-BE49-F238E27FC236}">
                    <a16:creationId xmlns:a16="http://schemas.microsoft.com/office/drawing/2014/main" id="{ECAB3518-674A-164D-8087-CF32CB0E0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7" name="그래픽 56">
                <a:extLst>
                  <a:ext uri="{FF2B5EF4-FFF2-40B4-BE49-F238E27FC236}">
                    <a16:creationId xmlns:a16="http://schemas.microsoft.com/office/drawing/2014/main" id="{DA602B3E-ACD6-C94C-8623-0F67EBBE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58" name="그래픽 57">
                <a:extLst>
                  <a:ext uri="{FF2B5EF4-FFF2-40B4-BE49-F238E27FC236}">
                    <a16:creationId xmlns:a16="http://schemas.microsoft.com/office/drawing/2014/main" id="{3E2FA80F-FFA8-6D44-A9E5-47794C16F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9" name="그래픽 58">
                <a:extLst>
                  <a:ext uri="{FF2B5EF4-FFF2-40B4-BE49-F238E27FC236}">
                    <a16:creationId xmlns:a16="http://schemas.microsoft.com/office/drawing/2014/main" id="{7B64A13F-6962-8A45-B10C-04F8CE725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11248948-E9D3-124D-B76E-AB4A8F69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9F496EE-7B5E-F946-917F-308F42082B2C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62" name="Google Shape;710;p8">
              <a:extLst>
                <a:ext uri="{FF2B5EF4-FFF2-40B4-BE49-F238E27FC236}">
                  <a16:creationId xmlns:a16="http://schemas.microsoft.com/office/drawing/2014/main" id="{12AD3370-D6DD-6B42-95EC-94CF86DB41F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11;p8">
              <a:extLst>
                <a:ext uri="{FF2B5EF4-FFF2-40B4-BE49-F238E27FC236}">
                  <a16:creationId xmlns:a16="http://schemas.microsoft.com/office/drawing/2014/main" id="{24BABD23-FB50-5844-9674-1467922C9EFE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17B109-E11A-8F4B-8802-87D2FBC72AE7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16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960310B-F970-44BE-8224-A38556819A88}"/>
              </a:ext>
            </a:extLst>
          </p:cNvPr>
          <p:cNvGrpSpPr/>
          <p:nvPr/>
        </p:nvGrpSpPr>
        <p:grpSpPr>
          <a:xfrm>
            <a:off x="6373054" y="1727403"/>
            <a:ext cx="3571900" cy="624468"/>
            <a:chOff x="2417742" y="1851805"/>
            <a:chExt cx="3571900" cy="624468"/>
          </a:xfrm>
        </p:grpSpPr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2833C54B-755C-41D7-A5C7-5E1816AF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417742" y="1851806"/>
              <a:ext cx="3571900" cy="624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slide4_shape5">
              <a:extLst>
                <a:ext uri="{FF2B5EF4-FFF2-40B4-BE49-F238E27FC236}">
                  <a16:creationId xmlns:a16="http://schemas.microsoft.com/office/drawing/2014/main" id="{7C28819A-6C78-4598-9F2E-D7AABF57FF7E}"/>
                </a:ext>
              </a:extLst>
            </p:cNvPr>
            <p:cNvSpPr/>
            <p:nvPr/>
          </p:nvSpPr>
          <p:spPr>
            <a:xfrm>
              <a:off x="2703494" y="1851805"/>
              <a:ext cx="20560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defTabSz="914400" latinLnBrk="1"/>
              <a:r>
                <a:rPr lang="ko-KR" altLang="en-US" sz="20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인위</a:t>
              </a:r>
              <a:r>
                <a:rPr lang="ko-KR" altLang="en-US" sz="2000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적 원인</a:t>
              </a:r>
              <a:endParaRPr sz="2000" kern="12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285F0F1A-3D3A-4551-9706-1A02DE39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17742" y="1727404"/>
            <a:ext cx="3571900" cy="6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slide4_shape5">
            <a:extLst>
              <a:ext uri="{FF2B5EF4-FFF2-40B4-BE49-F238E27FC236}">
                <a16:creationId xmlns:a16="http://schemas.microsoft.com/office/drawing/2014/main" id="{4D260A22-3966-41E3-BE78-ECAA5D5CF0E7}"/>
              </a:ext>
            </a:extLst>
          </p:cNvPr>
          <p:cNvSpPr/>
          <p:nvPr/>
        </p:nvSpPr>
        <p:spPr>
          <a:xfrm>
            <a:off x="2703494" y="1727403"/>
            <a:ext cx="2056068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defTabSz="914400" latinLnBrk="1"/>
            <a:r>
              <a:rPr lang="ko-KR" altLang="en-US" sz="2000" kern="12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rPr>
              <a:t>자연적 원인</a:t>
            </a:r>
            <a:endParaRPr sz="2000" kern="1200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572B331-0309-42B0-835D-DCB8158A7300}"/>
              </a:ext>
            </a:extLst>
          </p:cNvPr>
          <p:cNvSpPr/>
          <p:nvPr/>
        </p:nvSpPr>
        <p:spPr>
          <a:xfrm>
            <a:off x="6730912" y="3961908"/>
            <a:ext cx="3674898" cy="41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ct val="150000"/>
              </a:lnSpc>
            </a:pP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및 </a:t>
            </a:r>
            <a:r>
              <a:rPr lang="ko-KR" altLang="en-US" sz="1400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에어로졸의 증가</a:t>
            </a:r>
            <a:endParaRPr lang="en-US" altLang="ko-KR" sz="1400" dirty="0">
              <a:solidFill>
                <a:srgbClr val="2E828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34" name="이등변 삼각형 33">
            <a:extLst>
              <a:ext uri="{FF2B5EF4-FFF2-40B4-BE49-F238E27FC236}">
                <a16:creationId xmlns:a16="http://schemas.microsoft.com/office/drawing/2014/main" id="{1268FE10-606C-4CE4-A811-6ED1EB20B4D4}"/>
              </a:ext>
            </a:extLst>
          </p:cNvPr>
          <p:cNvSpPr/>
          <p:nvPr/>
        </p:nvSpPr>
        <p:spPr>
          <a:xfrm rot="5400000">
            <a:off x="6581017" y="4165668"/>
            <a:ext cx="177742" cy="122048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C4B802A-A1F4-4BDC-B30C-15B3BDA7BD8D}"/>
              </a:ext>
            </a:extLst>
          </p:cNvPr>
          <p:cNvGrpSpPr/>
          <p:nvPr/>
        </p:nvGrpSpPr>
        <p:grpSpPr>
          <a:xfrm>
            <a:off x="6608864" y="4780763"/>
            <a:ext cx="4024248" cy="630942"/>
            <a:chOff x="6608864" y="4514588"/>
            <a:chExt cx="4024248" cy="630942"/>
          </a:xfrm>
        </p:grpSpPr>
        <p:sp>
          <p:nvSpPr>
            <p:cNvPr id="36" name="이등변 삼각형 35">
              <a:extLst>
                <a:ext uri="{FF2B5EF4-FFF2-40B4-BE49-F238E27FC236}">
                  <a16:creationId xmlns:a16="http://schemas.microsoft.com/office/drawing/2014/main" id="{95843C01-2A5E-48FE-8B5B-32E11505E634}"/>
                </a:ext>
              </a:extLst>
            </p:cNvPr>
            <p:cNvSpPr/>
            <p:nvPr/>
          </p:nvSpPr>
          <p:spPr>
            <a:xfrm rot="5400000">
              <a:off x="6581017" y="4665733"/>
              <a:ext cx="177742" cy="12204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55C44E46-6844-4F4C-9EDA-E8F06498F8CF}"/>
                </a:ext>
              </a:extLst>
            </p:cNvPr>
            <p:cNvSpPr/>
            <p:nvPr/>
          </p:nvSpPr>
          <p:spPr>
            <a:xfrm>
              <a:off x="6730912" y="4514588"/>
              <a:ext cx="3902200" cy="630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6700" indent="-266700">
                <a:lnSpc>
                  <a:spcPct val="150000"/>
                </a:lnSpc>
              </a:pP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환경변화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/>
              <a:r>
                <a:rPr lang="en-US" altLang="ko-KR" sz="140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- 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예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산림변화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도시화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토지이용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3A08F58-5011-41C9-B491-ECFAE122C259}"/>
              </a:ext>
            </a:extLst>
          </p:cNvPr>
          <p:cNvGrpSpPr/>
          <p:nvPr/>
        </p:nvGrpSpPr>
        <p:grpSpPr>
          <a:xfrm>
            <a:off x="2595774" y="4068217"/>
            <a:ext cx="3809075" cy="2354491"/>
            <a:chOff x="2595774" y="3936015"/>
            <a:chExt cx="3809075" cy="2354491"/>
          </a:xfrm>
        </p:grpSpPr>
        <p:sp>
          <p:nvSpPr>
            <p:cNvPr id="39" name="직사각형 4">
              <a:extLst>
                <a:ext uri="{FF2B5EF4-FFF2-40B4-BE49-F238E27FC236}">
                  <a16:creationId xmlns:a16="http://schemas.microsoft.com/office/drawing/2014/main" id="{DB93B5B7-9488-490A-BDEF-F047E8271A35}"/>
                </a:ext>
              </a:extLst>
            </p:cNvPr>
            <p:cNvSpPr/>
            <p:nvPr/>
          </p:nvSpPr>
          <p:spPr>
            <a:xfrm>
              <a:off x="2729951" y="3936015"/>
              <a:ext cx="3674898" cy="2354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>
                <a:spcBef>
                  <a:spcPts val="600"/>
                </a:spcBef>
              </a:pP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 공전궤도의 모양변화</a:t>
              </a: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 자전축의 변화 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밀란코비치 이론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266700" indent="-266700">
                <a:spcBef>
                  <a:spcPts val="600"/>
                </a:spcBef>
              </a:pPr>
              <a:r>
                <a:rPr lang="ko-KR" altLang="en-US" sz="14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r>
                <a:rPr lang="ko-KR" altLang="en-US" sz="1400" b="1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 흑점 수</a:t>
              </a:r>
              <a:r>
                <a:rPr lang="ko-KR" altLang="en-US" sz="14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변화에 의한 </a:t>
              </a:r>
              <a:r>
                <a:rPr lang="ko-KR" altLang="en-US" sz="1400" b="1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태양에너지의 변화</a:t>
              </a:r>
              <a:endParaRPr lang="en-US" altLang="ko-KR" sz="1400" dirty="0">
                <a:solidFill>
                  <a:srgbClr val="41787B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화산폭발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인도네시아 </a:t>
              </a:r>
              <a:r>
                <a:rPr lang="ko-KR" alt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탐보라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필리핀 </a:t>
              </a:r>
              <a:r>
                <a:rPr lang="ko-KR" altLang="en-US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피나투보</a:t>
              </a:r>
              <a:r>
                <a: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화산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과 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66700" indent="-266700">
                <a:spcBef>
                  <a:spcPts val="600"/>
                </a:spcBef>
              </a:pP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지각변동</a:t>
              </a:r>
            </a:p>
          </p:txBody>
        </p:sp>
        <p:sp>
          <p:nvSpPr>
            <p:cNvPr id="40" name="이등변 삼각형 39">
              <a:extLst>
                <a:ext uri="{FF2B5EF4-FFF2-40B4-BE49-F238E27FC236}">
                  <a16:creationId xmlns:a16="http://schemas.microsoft.com/office/drawing/2014/main" id="{811E9C83-5BBE-4FFF-B757-D7ABA190A4AA}"/>
                </a:ext>
              </a:extLst>
            </p:cNvPr>
            <p:cNvSpPr/>
            <p:nvPr/>
          </p:nvSpPr>
          <p:spPr>
            <a:xfrm rot="5400000">
              <a:off x="2573520" y="4017200"/>
              <a:ext cx="177742" cy="133233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이등변 삼각형 40">
              <a:extLst>
                <a:ext uri="{FF2B5EF4-FFF2-40B4-BE49-F238E27FC236}">
                  <a16:creationId xmlns:a16="http://schemas.microsoft.com/office/drawing/2014/main" id="{EC56D73D-5B6C-4AF1-9255-94A91732D42D}"/>
                </a:ext>
              </a:extLst>
            </p:cNvPr>
            <p:cNvSpPr/>
            <p:nvPr/>
          </p:nvSpPr>
          <p:spPr>
            <a:xfrm rot="5400000">
              <a:off x="2574464" y="4874456"/>
              <a:ext cx="177742" cy="133233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5" name="이등변 삼각형 64">
              <a:extLst>
                <a:ext uri="{FF2B5EF4-FFF2-40B4-BE49-F238E27FC236}">
                  <a16:creationId xmlns:a16="http://schemas.microsoft.com/office/drawing/2014/main" id="{DE07679F-38A0-434A-8DF2-646F18267A4B}"/>
                </a:ext>
              </a:extLst>
            </p:cNvPr>
            <p:cNvSpPr/>
            <p:nvPr/>
          </p:nvSpPr>
          <p:spPr>
            <a:xfrm rot="5400000">
              <a:off x="2574481" y="5456634"/>
              <a:ext cx="177742" cy="133233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66" name="그림 65" descr="22.png">
            <a:extLst>
              <a:ext uri="{FF2B5EF4-FFF2-40B4-BE49-F238E27FC236}">
                <a16:creationId xmlns:a16="http://schemas.microsoft.com/office/drawing/2014/main" id="{4D2C8813-61A4-4911-9591-765BD4CD402D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203692" y="2461735"/>
            <a:ext cx="1447066" cy="135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그림 66" descr="11.png">
            <a:extLst>
              <a:ext uri="{FF2B5EF4-FFF2-40B4-BE49-F238E27FC236}">
                <a16:creationId xmlns:a16="http://schemas.microsoft.com/office/drawing/2014/main" id="{9016D6E7-48A5-4D67-9FD9-B164DAE344C7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632056" y="2452320"/>
            <a:ext cx="1528362" cy="134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그림 67" descr="33.png">
            <a:extLst>
              <a:ext uri="{FF2B5EF4-FFF2-40B4-BE49-F238E27FC236}">
                <a16:creationId xmlns:a16="http://schemas.microsoft.com/office/drawing/2014/main" id="{F56EC53A-9B7E-472C-ADAC-D5F3DE22104D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969872" y="2439148"/>
            <a:ext cx="1520232" cy="139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20" descr="2007061311180363289_1">
            <a:extLst>
              <a:ext uri="{FF2B5EF4-FFF2-40B4-BE49-F238E27FC236}">
                <a16:creationId xmlns:a16="http://schemas.microsoft.com/office/drawing/2014/main" id="{5C4FF9AC-F36A-42FC-8728-70DB52AC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88087" y="2343780"/>
            <a:ext cx="1466055" cy="14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그림 69" descr="111.gif">
            <a:extLst>
              <a:ext uri="{FF2B5EF4-FFF2-40B4-BE49-F238E27FC236}">
                <a16:creationId xmlns:a16="http://schemas.microsoft.com/office/drawing/2014/main" id="{85CA37E2-1236-4A11-960C-AB5555B6185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32386" y="2709061"/>
            <a:ext cx="1143008" cy="1143008"/>
          </a:xfrm>
          <a:prstGeom prst="rect">
            <a:avLst/>
          </a:prstGeom>
        </p:spPr>
      </p:pic>
      <p:pic>
        <p:nvPicPr>
          <p:cNvPr id="71" name="그림 70" descr="111.gif">
            <a:extLst>
              <a:ext uri="{FF2B5EF4-FFF2-40B4-BE49-F238E27FC236}">
                <a16:creationId xmlns:a16="http://schemas.microsoft.com/office/drawing/2014/main" id="{C9D91B1B-EEC6-45C9-886C-083B7E111A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61476" y="2709061"/>
            <a:ext cx="1143008" cy="1143008"/>
          </a:xfrm>
          <a:prstGeom prst="rect">
            <a:avLst/>
          </a:prstGeom>
        </p:spPr>
      </p:pic>
      <p:grpSp>
        <p:nvGrpSpPr>
          <p:cNvPr id="72" name="그룹 71">
            <a:extLst>
              <a:ext uri="{FF2B5EF4-FFF2-40B4-BE49-F238E27FC236}">
                <a16:creationId xmlns:a16="http://schemas.microsoft.com/office/drawing/2014/main" id="{1BA6714B-9F0C-41F9-9584-67439AD259D9}"/>
              </a:ext>
            </a:extLst>
          </p:cNvPr>
          <p:cNvGrpSpPr/>
          <p:nvPr/>
        </p:nvGrpSpPr>
        <p:grpSpPr>
          <a:xfrm>
            <a:off x="6709544" y="5638019"/>
            <a:ext cx="3385381" cy="1255106"/>
            <a:chOff x="6709544" y="5638019"/>
            <a:chExt cx="3385381" cy="1255106"/>
          </a:xfrm>
        </p:grpSpPr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0CE0585A-102B-4942-B54D-96CFD36E7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6709544" y="5638019"/>
              <a:ext cx="3385381" cy="1100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slide4_shape5">
              <a:extLst>
                <a:ext uri="{FF2B5EF4-FFF2-40B4-BE49-F238E27FC236}">
                  <a16:creationId xmlns:a16="http://schemas.microsoft.com/office/drawing/2014/main" id="{6454B310-A165-4E4D-96E2-E2EFEC11C8AE}"/>
                </a:ext>
              </a:extLst>
            </p:cNvPr>
            <p:cNvSpPr/>
            <p:nvPr/>
          </p:nvSpPr>
          <p:spPr>
            <a:xfrm>
              <a:off x="6836107" y="6646904"/>
              <a:ext cx="143955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r>
                <a:rPr lang="en-US" altLang="ko-KR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[</a:t>
              </a:r>
              <a:r>
                <a:rPr lang="ko-KR" altLang="en-US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자연적 원인</a:t>
              </a:r>
              <a:r>
                <a:rPr lang="en-US" altLang="ko-KR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]</a:t>
              </a:r>
              <a:endParaRPr sz="1000" kern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75" name="slide4_shape5">
              <a:extLst>
                <a:ext uri="{FF2B5EF4-FFF2-40B4-BE49-F238E27FC236}">
                  <a16:creationId xmlns:a16="http://schemas.microsoft.com/office/drawing/2014/main" id="{EE28DC6F-5BB0-4833-92E8-EAF1A533A419}"/>
                </a:ext>
              </a:extLst>
            </p:cNvPr>
            <p:cNvSpPr/>
            <p:nvPr/>
          </p:nvSpPr>
          <p:spPr>
            <a:xfrm>
              <a:off x="8510527" y="6646904"/>
              <a:ext cx="143955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r>
                <a:rPr lang="en-US" altLang="ko-KR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[</a:t>
              </a:r>
              <a:r>
                <a:rPr lang="ko-KR" altLang="en-US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인위적 원인</a:t>
              </a:r>
              <a:r>
                <a:rPr lang="en-US" altLang="ko-KR" sz="1000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]</a:t>
              </a:r>
              <a:endParaRPr sz="1000" kern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1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40864BD8-B4E9-4947-9E10-E0DDA057F069}"/>
              </a:ext>
            </a:extLst>
          </p:cNvPr>
          <p:cNvGrpSpPr/>
          <p:nvPr/>
        </p:nvGrpSpPr>
        <p:grpSpPr>
          <a:xfrm>
            <a:off x="2254073" y="5830993"/>
            <a:ext cx="8410751" cy="1614895"/>
            <a:chOff x="557213" y="4890974"/>
            <a:chExt cx="9003513" cy="1500104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238D17F1-133A-4D5C-8F2A-810A73969ACB}"/>
                </a:ext>
              </a:extLst>
            </p:cNvPr>
            <p:cNvSpPr/>
            <p:nvPr/>
          </p:nvSpPr>
          <p:spPr>
            <a:xfrm>
              <a:off x="557213" y="4890974"/>
              <a:ext cx="8986837" cy="14836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spc="-150" dirty="0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DDBCDCB7-4EBB-4808-8742-A74E340EF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07" y="5744747"/>
              <a:ext cx="8863619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국내외의  이산화탄소 대기중 농도는 </a:t>
              </a:r>
              <a:r>
                <a:rPr lang="ko-KR" altLang="en-US" sz="1800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지속적으로 증가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하고 있습니다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우리나라 농도는 </a:t>
              </a:r>
              <a:r>
                <a:rPr lang="ko-KR" alt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전지구와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비교해도 높음을 알 수 있습니다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89180" y="49448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온실가스의 증가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89B6AD7-6BAF-724C-B38C-BFFFECC1F5F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7042A2D-8820-D14E-BBF8-81E03110FBA7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B57E0842-4D93-F44B-926F-0A3D09D092EA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6" name="이등변 삼각형 76">
                <a:extLst>
                  <a:ext uri="{FF2B5EF4-FFF2-40B4-BE49-F238E27FC236}">
                    <a16:creationId xmlns:a16="http://schemas.microsoft.com/office/drawing/2014/main" id="{6585A86F-8A69-0F4D-9767-F6F34E4F86C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F2DAE2C0-AD06-034A-AA0A-E7579D190EF2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4FC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A9342AA-20ED-C341-8124-62B14F370CB8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09031D-E1B3-B744-9240-E1FCB88CFC10}"/>
                  </a:ext>
                </a:extLst>
              </p:cNvPr>
              <p:cNvSpPr txBox="1"/>
              <p:nvPr/>
            </p:nvSpPr>
            <p:spPr>
              <a:xfrm>
                <a:off x="1" y="2124447"/>
                <a:ext cx="20066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 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왜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 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일어날까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51" name="그래픽 50">
                <a:extLst>
                  <a:ext uri="{FF2B5EF4-FFF2-40B4-BE49-F238E27FC236}">
                    <a16:creationId xmlns:a16="http://schemas.microsoft.com/office/drawing/2014/main" id="{BFD1FD4B-6983-3549-A22C-6CFB39BA8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2" name="그래픽 51">
                <a:extLst>
                  <a:ext uri="{FF2B5EF4-FFF2-40B4-BE49-F238E27FC236}">
                    <a16:creationId xmlns:a16="http://schemas.microsoft.com/office/drawing/2014/main" id="{E1FEB284-53C1-F045-BD16-368ED8E45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53" name="그래픽 52">
                <a:extLst>
                  <a:ext uri="{FF2B5EF4-FFF2-40B4-BE49-F238E27FC236}">
                    <a16:creationId xmlns:a16="http://schemas.microsoft.com/office/drawing/2014/main" id="{45D7B1B8-489B-7944-A719-A83F39C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4" name="그래픽 53">
                <a:extLst>
                  <a:ext uri="{FF2B5EF4-FFF2-40B4-BE49-F238E27FC236}">
                    <a16:creationId xmlns:a16="http://schemas.microsoft.com/office/drawing/2014/main" id="{345AB1DD-6494-EA4E-89EB-5E753C433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5" name="그래픽 54">
                <a:extLst>
                  <a:ext uri="{FF2B5EF4-FFF2-40B4-BE49-F238E27FC236}">
                    <a16:creationId xmlns:a16="http://schemas.microsoft.com/office/drawing/2014/main" id="{C2CD2C4D-761D-C54B-8A2F-8E8469532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6" name="그래픽 55">
                <a:extLst>
                  <a:ext uri="{FF2B5EF4-FFF2-40B4-BE49-F238E27FC236}">
                    <a16:creationId xmlns:a16="http://schemas.microsoft.com/office/drawing/2014/main" id="{ECAB3518-674A-164D-8087-CF32CB0E0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7" name="그래픽 56">
                <a:extLst>
                  <a:ext uri="{FF2B5EF4-FFF2-40B4-BE49-F238E27FC236}">
                    <a16:creationId xmlns:a16="http://schemas.microsoft.com/office/drawing/2014/main" id="{DA602B3E-ACD6-C94C-8623-0F67EBBE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58" name="그래픽 57">
                <a:extLst>
                  <a:ext uri="{FF2B5EF4-FFF2-40B4-BE49-F238E27FC236}">
                    <a16:creationId xmlns:a16="http://schemas.microsoft.com/office/drawing/2014/main" id="{3E2FA80F-FFA8-6D44-A9E5-47794C16F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9" name="그래픽 58">
                <a:extLst>
                  <a:ext uri="{FF2B5EF4-FFF2-40B4-BE49-F238E27FC236}">
                    <a16:creationId xmlns:a16="http://schemas.microsoft.com/office/drawing/2014/main" id="{7B64A13F-6962-8A45-B10C-04F8CE725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11248948-E9D3-124D-B76E-AB4A8F69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9F496EE-7B5E-F946-917F-308F42082B2C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62" name="Google Shape;710;p8">
              <a:extLst>
                <a:ext uri="{FF2B5EF4-FFF2-40B4-BE49-F238E27FC236}">
                  <a16:creationId xmlns:a16="http://schemas.microsoft.com/office/drawing/2014/main" id="{12AD3370-D6DD-6B42-95EC-94CF86DB41F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11;p8">
              <a:extLst>
                <a:ext uri="{FF2B5EF4-FFF2-40B4-BE49-F238E27FC236}">
                  <a16:creationId xmlns:a16="http://schemas.microsoft.com/office/drawing/2014/main" id="{24BABD23-FB50-5844-9674-1467922C9EFE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17B109-E11A-8F4B-8802-87D2FBC72AE7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17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AB953C1-45DB-484C-AAAC-0DF9DAE03A27}"/>
              </a:ext>
            </a:extLst>
          </p:cNvPr>
          <p:cNvGrpSpPr/>
          <p:nvPr/>
        </p:nvGrpSpPr>
        <p:grpSpPr>
          <a:xfrm>
            <a:off x="2536222" y="6000924"/>
            <a:ext cx="7563006" cy="732035"/>
            <a:chOff x="2452202" y="1464722"/>
            <a:chExt cx="7563006" cy="732035"/>
          </a:xfrm>
        </p:grpSpPr>
        <p:sp>
          <p:nvSpPr>
            <p:cNvPr id="29" name="TextBox 165">
              <a:extLst>
                <a:ext uri="{FF2B5EF4-FFF2-40B4-BE49-F238E27FC236}">
                  <a16:creationId xmlns:a16="http://schemas.microsoft.com/office/drawing/2014/main" id="{AA812D34-946C-4EB8-BD98-9CBB98D58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202" y="1464722"/>
              <a:ext cx="1128074" cy="369332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8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킬링곡선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379450-2F86-41EA-93DC-10EC1A7A46C6}"/>
                </a:ext>
              </a:extLst>
            </p:cNvPr>
            <p:cNvSpPr txBox="1"/>
            <p:nvPr/>
          </p:nvSpPr>
          <p:spPr>
            <a:xfrm>
              <a:off x="3580276" y="1480912"/>
              <a:ext cx="58237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한 장의 그래프가 지구온난화의 심각성을 일깨워주다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	</a:t>
              </a:r>
              <a:endParaRPr lang="ko-KR" altLang="en-US" sz="1800" dirty="0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A8A3D888-27FC-4156-BC83-A34B32919EF9}"/>
                </a:ext>
              </a:extLst>
            </p:cNvPr>
            <p:cNvSpPr/>
            <p:nvPr/>
          </p:nvSpPr>
          <p:spPr>
            <a:xfrm>
              <a:off x="2678308" y="1827425"/>
              <a:ext cx="73369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킬링 박사는 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1958</a:t>
              </a:r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년부터 이산화탄소 농도를 관측해 킬링곡선을 만든다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D824EC34-E92E-B749-8A3B-044675E6DE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17" y="1120074"/>
            <a:ext cx="5904309" cy="46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429030CD-F6F4-47E4-834C-6EE767C91730}"/>
              </a:ext>
            </a:extLst>
          </p:cNvPr>
          <p:cNvGrpSpPr/>
          <p:nvPr/>
        </p:nvGrpSpPr>
        <p:grpSpPr>
          <a:xfrm>
            <a:off x="2296587" y="5734789"/>
            <a:ext cx="8019221" cy="1483680"/>
            <a:chOff x="517702" y="4890974"/>
            <a:chExt cx="9026348" cy="1483680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97B2C791-5DC0-4CDE-8B3C-706ECB15CFB3}"/>
                </a:ext>
              </a:extLst>
            </p:cNvPr>
            <p:cNvSpPr/>
            <p:nvPr/>
          </p:nvSpPr>
          <p:spPr>
            <a:xfrm>
              <a:off x="557213" y="4890974"/>
              <a:ext cx="8986837" cy="14836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spc="-150" dirty="0"/>
            </a:p>
          </p:txBody>
        </p:sp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78EE8B37-90B1-474D-AFD4-0E1B90999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702" y="5089505"/>
              <a:ext cx="8863619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ko-KR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온실효과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지구의 대기가 지구표면으로부터 방출되는 지구복사에너지를 흡수하여 데워진 다음 다시 복사 에너지를 지표면으로 </a:t>
              </a:r>
              <a:r>
                <a:rPr lang="ko-KR" alt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재방출하는</a:t>
              </a: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것을 의미합니다</a:t>
              </a:r>
              <a:r>
                <a:rPr lang="en-US" altLang="ko-KR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89180" y="49448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온실가스와 온실 효과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89B6AD7-6BAF-724C-B38C-BFFFECC1F5F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7042A2D-8820-D14E-BBF8-81E03110FBA7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B57E0842-4D93-F44B-926F-0A3D09D092EA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6" name="이등변 삼각형 76">
                <a:extLst>
                  <a:ext uri="{FF2B5EF4-FFF2-40B4-BE49-F238E27FC236}">
                    <a16:creationId xmlns:a16="http://schemas.microsoft.com/office/drawing/2014/main" id="{6585A86F-8A69-0F4D-9767-F6F34E4F86C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F2DAE2C0-AD06-034A-AA0A-E7579D190EF2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4FC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A9342AA-20ED-C341-8124-62B14F370CB8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09031D-E1B3-B744-9240-E1FCB88CFC10}"/>
                  </a:ext>
                </a:extLst>
              </p:cNvPr>
              <p:cNvSpPr txBox="1"/>
              <p:nvPr/>
            </p:nvSpPr>
            <p:spPr>
              <a:xfrm>
                <a:off x="1" y="2124447"/>
                <a:ext cx="20066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 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왜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 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일어날까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51" name="그래픽 50">
                <a:extLst>
                  <a:ext uri="{FF2B5EF4-FFF2-40B4-BE49-F238E27FC236}">
                    <a16:creationId xmlns:a16="http://schemas.microsoft.com/office/drawing/2014/main" id="{BFD1FD4B-6983-3549-A22C-6CFB39BA8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2" name="그래픽 51">
                <a:extLst>
                  <a:ext uri="{FF2B5EF4-FFF2-40B4-BE49-F238E27FC236}">
                    <a16:creationId xmlns:a16="http://schemas.microsoft.com/office/drawing/2014/main" id="{E1FEB284-53C1-F045-BD16-368ED8E45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53" name="그래픽 52">
                <a:extLst>
                  <a:ext uri="{FF2B5EF4-FFF2-40B4-BE49-F238E27FC236}">
                    <a16:creationId xmlns:a16="http://schemas.microsoft.com/office/drawing/2014/main" id="{45D7B1B8-489B-7944-A719-A83F39C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4" name="그래픽 53">
                <a:extLst>
                  <a:ext uri="{FF2B5EF4-FFF2-40B4-BE49-F238E27FC236}">
                    <a16:creationId xmlns:a16="http://schemas.microsoft.com/office/drawing/2014/main" id="{345AB1DD-6494-EA4E-89EB-5E753C433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5" name="그래픽 54">
                <a:extLst>
                  <a:ext uri="{FF2B5EF4-FFF2-40B4-BE49-F238E27FC236}">
                    <a16:creationId xmlns:a16="http://schemas.microsoft.com/office/drawing/2014/main" id="{C2CD2C4D-761D-C54B-8A2F-8E8469532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6" name="그래픽 55">
                <a:extLst>
                  <a:ext uri="{FF2B5EF4-FFF2-40B4-BE49-F238E27FC236}">
                    <a16:creationId xmlns:a16="http://schemas.microsoft.com/office/drawing/2014/main" id="{ECAB3518-674A-164D-8087-CF32CB0E0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7" name="그래픽 56">
                <a:extLst>
                  <a:ext uri="{FF2B5EF4-FFF2-40B4-BE49-F238E27FC236}">
                    <a16:creationId xmlns:a16="http://schemas.microsoft.com/office/drawing/2014/main" id="{DA602B3E-ACD6-C94C-8623-0F67EBBE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58" name="그래픽 57">
                <a:extLst>
                  <a:ext uri="{FF2B5EF4-FFF2-40B4-BE49-F238E27FC236}">
                    <a16:creationId xmlns:a16="http://schemas.microsoft.com/office/drawing/2014/main" id="{3E2FA80F-FFA8-6D44-A9E5-47794C16F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9" name="그래픽 58">
                <a:extLst>
                  <a:ext uri="{FF2B5EF4-FFF2-40B4-BE49-F238E27FC236}">
                    <a16:creationId xmlns:a16="http://schemas.microsoft.com/office/drawing/2014/main" id="{7B64A13F-6962-8A45-B10C-04F8CE725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11248948-E9D3-124D-B76E-AB4A8F69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9F496EE-7B5E-F946-917F-308F42082B2C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62" name="Google Shape;710;p8">
              <a:extLst>
                <a:ext uri="{FF2B5EF4-FFF2-40B4-BE49-F238E27FC236}">
                  <a16:creationId xmlns:a16="http://schemas.microsoft.com/office/drawing/2014/main" id="{12AD3370-D6DD-6B42-95EC-94CF86DB41F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11;p8">
              <a:extLst>
                <a:ext uri="{FF2B5EF4-FFF2-40B4-BE49-F238E27FC236}">
                  <a16:creationId xmlns:a16="http://schemas.microsoft.com/office/drawing/2014/main" id="{24BABD23-FB50-5844-9674-1467922C9EFE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17B109-E11A-8F4B-8802-87D2FBC72AE7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18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4" name="모서리가 둥근 직사각형 21">
            <a:extLst>
              <a:ext uri="{FF2B5EF4-FFF2-40B4-BE49-F238E27FC236}">
                <a16:creationId xmlns:a16="http://schemas.microsoft.com/office/drawing/2014/main" id="{9942B374-6A18-4B08-9C31-30B7315F717A}"/>
              </a:ext>
            </a:extLst>
          </p:cNvPr>
          <p:cNvSpPr/>
          <p:nvPr/>
        </p:nvSpPr>
        <p:spPr>
          <a:xfrm>
            <a:off x="2464749" y="1851805"/>
            <a:ext cx="7659805" cy="3694109"/>
          </a:xfrm>
          <a:prstGeom prst="roundRect">
            <a:avLst>
              <a:gd name="adj" fmla="val 7219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05B04A-55A2-441E-AB51-9A35B5D20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64" y="2171255"/>
            <a:ext cx="2700459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ts val="150"/>
              </a:spcBef>
            </a:pPr>
            <a:r>
              <a:rPr kumimoji="0" lang="ko-KR" altLang="en-US" sz="18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</a:t>
            </a: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란 비닐하우스의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15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비닐이나 온실의 유리처럼 일종의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15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막과 같은 역할을 하여 지구의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15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온도를 따뜻하게 유지하는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15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기체를 말합니다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eaLnBrk="1" hangingPunct="1">
              <a:spcBef>
                <a:spcPts val="150"/>
              </a:spcBef>
            </a:pP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30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필요이상으로 늘어난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온실가스는 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30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지구로 들어왔다가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나가려는 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30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태양에너지를 더 많이 가둡니다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eaLnBrk="1" hangingPunct="1">
              <a:spcBef>
                <a:spcPts val="30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그래서 지구의 온도가 </a:t>
            </a:r>
            <a:endParaRPr kumimoji="0" lang="en-US" altLang="ko-KR" sz="140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1" hangingPunct="1">
              <a:spcBef>
                <a:spcPts val="300"/>
              </a:spcBef>
            </a:pP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점점 더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0" lang="ko-KR" altLang="en-US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상승하게 됩니다</a:t>
            </a:r>
            <a:r>
              <a:rPr kumimoji="0" lang="en-US" altLang="ko-KR" sz="140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eaLnBrk="1" hangingPunct="1">
              <a:spcBef>
                <a:spcPts val="150"/>
              </a:spcBef>
            </a:pPr>
            <a:endParaRPr kumimoji="0" lang="en-US" altLang="ko-KR" sz="1400" dirty="0">
              <a:solidFill>
                <a:schemeClr val="accent6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그림 25" descr="111.gif">
            <a:extLst>
              <a:ext uri="{FF2B5EF4-FFF2-40B4-BE49-F238E27FC236}">
                <a16:creationId xmlns:a16="http://schemas.microsoft.com/office/drawing/2014/main" id="{931918E7-AE9C-4302-8A84-BBA170BEF2C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15666" y="4463558"/>
            <a:ext cx="1285884" cy="1285884"/>
          </a:xfrm>
          <a:prstGeom prst="rect">
            <a:avLst/>
          </a:prstGeom>
        </p:spPr>
      </p:pic>
      <p:pic>
        <p:nvPicPr>
          <p:cNvPr id="27" name="그림 26" descr="11_온실가스로인한온실효과.gif">
            <a:extLst>
              <a:ext uri="{FF2B5EF4-FFF2-40B4-BE49-F238E27FC236}">
                <a16:creationId xmlns:a16="http://schemas.microsoft.com/office/drawing/2014/main" id="{52DC0A35-13A6-41EE-B4F3-CD210607101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32056" y="1861702"/>
            <a:ext cx="4543425" cy="3333750"/>
          </a:xfrm>
          <a:prstGeom prst="rect">
            <a:avLst/>
          </a:prstGeom>
        </p:spPr>
      </p:pic>
      <p:pic>
        <p:nvPicPr>
          <p:cNvPr id="28" name="그림 27" descr="별마크.gif">
            <a:extLst>
              <a:ext uri="{FF2B5EF4-FFF2-40B4-BE49-F238E27FC236}">
                <a16:creationId xmlns:a16="http://schemas.microsoft.com/office/drawing/2014/main" id="{EF5790A5-66E2-4327-9346-1B890FAA87A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7132650" y="2028379"/>
            <a:ext cx="379396" cy="379396"/>
          </a:xfrm>
          <a:prstGeom prst="rect">
            <a:avLst/>
          </a:prstGeom>
        </p:spPr>
      </p:pic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3BA1B90-79A6-49B5-8959-24501AB20DE0}"/>
              </a:ext>
            </a:extLst>
          </p:cNvPr>
          <p:cNvCxnSpPr/>
          <p:nvPr/>
        </p:nvCxnSpPr>
        <p:spPr>
          <a:xfrm>
            <a:off x="7418402" y="2457007"/>
            <a:ext cx="857256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5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온실가스와 지구 평균기온의 관계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89B6AD7-6BAF-724C-B38C-BFFFECC1F5F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7042A2D-8820-D14E-BBF8-81E03110FBA7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B57E0842-4D93-F44B-926F-0A3D09D092EA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6" name="이등변 삼각형 76">
                <a:extLst>
                  <a:ext uri="{FF2B5EF4-FFF2-40B4-BE49-F238E27FC236}">
                    <a16:creationId xmlns:a16="http://schemas.microsoft.com/office/drawing/2014/main" id="{6585A86F-8A69-0F4D-9767-F6F34E4F86C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F2DAE2C0-AD06-034A-AA0A-E7579D190EF2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4FC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A9342AA-20ED-C341-8124-62B14F370CB8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E09031D-E1B3-B744-9240-E1FCB88CFC10}"/>
                  </a:ext>
                </a:extLst>
              </p:cNvPr>
              <p:cNvSpPr txBox="1"/>
              <p:nvPr/>
            </p:nvSpPr>
            <p:spPr>
              <a:xfrm>
                <a:off x="1" y="2124447"/>
                <a:ext cx="20066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 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왜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 </a:t>
                </a:r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일어날까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51" name="그래픽 50">
                <a:extLst>
                  <a:ext uri="{FF2B5EF4-FFF2-40B4-BE49-F238E27FC236}">
                    <a16:creationId xmlns:a16="http://schemas.microsoft.com/office/drawing/2014/main" id="{BFD1FD4B-6983-3549-A22C-6CFB39BA8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2" name="그래픽 51">
                <a:extLst>
                  <a:ext uri="{FF2B5EF4-FFF2-40B4-BE49-F238E27FC236}">
                    <a16:creationId xmlns:a16="http://schemas.microsoft.com/office/drawing/2014/main" id="{E1FEB284-53C1-F045-BD16-368ED8E45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53" name="그래픽 52">
                <a:extLst>
                  <a:ext uri="{FF2B5EF4-FFF2-40B4-BE49-F238E27FC236}">
                    <a16:creationId xmlns:a16="http://schemas.microsoft.com/office/drawing/2014/main" id="{45D7B1B8-489B-7944-A719-A83F39C5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4" name="그래픽 53">
                <a:extLst>
                  <a:ext uri="{FF2B5EF4-FFF2-40B4-BE49-F238E27FC236}">
                    <a16:creationId xmlns:a16="http://schemas.microsoft.com/office/drawing/2014/main" id="{345AB1DD-6494-EA4E-89EB-5E753C433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5" name="그래픽 54">
                <a:extLst>
                  <a:ext uri="{FF2B5EF4-FFF2-40B4-BE49-F238E27FC236}">
                    <a16:creationId xmlns:a16="http://schemas.microsoft.com/office/drawing/2014/main" id="{C2CD2C4D-761D-C54B-8A2F-8E8469532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6" name="그래픽 55">
                <a:extLst>
                  <a:ext uri="{FF2B5EF4-FFF2-40B4-BE49-F238E27FC236}">
                    <a16:creationId xmlns:a16="http://schemas.microsoft.com/office/drawing/2014/main" id="{ECAB3518-674A-164D-8087-CF32CB0E0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57" name="그래픽 56">
                <a:extLst>
                  <a:ext uri="{FF2B5EF4-FFF2-40B4-BE49-F238E27FC236}">
                    <a16:creationId xmlns:a16="http://schemas.microsoft.com/office/drawing/2014/main" id="{DA602B3E-ACD6-C94C-8623-0F67EBBE5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58" name="그래픽 57">
                <a:extLst>
                  <a:ext uri="{FF2B5EF4-FFF2-40B4-BE49-F238E27FC236}">
                    <a16:creationId xmlns:a16="http://schemas.microsoft.com/office/drawing/2014/main" id="{3E2FA80F-FFA8-6D44-A9E5-47794C16F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59" name="그래픽 58">
                <a:extLst>
                  <a:ext uri="{FF2B5EF4-FFF2-40B4-BE49-F238E27FC236}">
                    <a16:creationId xmlns:a16="http://schemas.microsoft.com/office/drawing/2014/main" id="{7B64A13F-6962-8A45-B10C-04F8CE725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11248948-E9D3-124D-B76E-AB4A8F69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9F496EE-7B5E-F946-917F-308F42082B2C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62" name="Google Shape;710;p8">
              <a:extLst>
                <a:ext uri="{FF2B5EF4-FFF2-40B4-BE49-F238E27FC236}">
                  <a16:creationId xmlns:a16="http://schemas.microsoft.com/office/drawing/2014/main" id="{12AD3370-D6DD-6B42-95EC-94CF86DB41F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11;p8">
              <a:extLst>
                <a:ext uri="{FF2B5EF4-FFF2-40B4-BE49-F238E27FC236}">
                  <a16:creationId xmlns:a16="http://schemas.microsoft.com/office/drawing/2014/main" id="{24BABD23-FB50-5844-9674-1467922C9EFE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F17B109-E11A-8F4B-8802-87D2FBC72AE7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19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E4D9A1F-21F7-4453-8EDE-9ED9F4A8D82A}"/>
              </a:ext>
            </a:extLst>
          </p:cNvPr>
          <p:cNvGrpSpPr/>
          <p:nvPr/>
        </p:nvGrpSpPr>
        <p:grpSpPr>
          <a:xfrm>
            <a:off x="2088935" y="6046435"/>
            <a:ext cx="8587234" cy="770006"/>
            <a:chOff x="1525623" y="4249593"/>
            <a:chExt cx="3088346" cy="820538"/>
          </a:xfrm>
        </p:grpSpPr>
        <p:sp>
          <p:nvSpPr>
            <p:cNvPr id="38" name="모서리가 둥근 직사각형 73">
              <a:extLst>
                <a:ext uri="{FF2B5EF4-FFF2-40B4-BE49-F238E27FC236}">
                  <a16:creationId xmlns:a16="http://schemas.microsoft.com/office/drawing/2014/main" id="{695A4342-A7C6-48FF-B90B-FFA9315AD014}"/>
                </a:ext>
              </a:extLst>
            </p:cNvPr>
            <p:cNvSpPr/>
            <p:nvPr/>
          </p:nvSpPr>
          <p:spPr>
            <a:xfrm>
              <a:off x="1676262" y="4249593"/>
              <a:ext cx="2752830" cy="820538"/>
            </a:xfrm>
            <a:prstGeom prst="roundRect">
              <a:avLst>
                <a:gd name="adj" fmla="val 33596"/>
              </a:avLst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ea typeface="나눔고딕" panose="020D0604000000000000" pitchFamily="50" charset="-127"/>
              </a:endParaRPr>
            </a:p>
          </p:txBody>
        </p:sp>
        <p:sp>
          <p:nvSpPr>
            <p:cNvPr id="39" name="TextBox 203">
              <a:extLst>
                <a:ext uri="{FF2B5EF4-FFF2-40B4-BE49-F238E27FC236}">
                  <a16:creationId xmlns:a16="http://schemas.microsoft.com/office/drawing/2014/main" id="{6DEFC023-2691-4672-B0F7-C824D5396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5623" y="4301097"/>
              <a:ext cx="3088346" cy="75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산업혁명이후 인간이 배출한 온실가스의 증가가</a:t>
              </a:r>
              <a:endPara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 온난화에 결정적인 </a:t>
              </a:r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제공</a:t>
              </a:r>
              <a:endPara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40" name="그림 39" descr="Vostok_Temp.png">
            <a:extLst>
              <a:ext uri="{FF2B5EF4-FFF2-40B4-BE49-F238E27FC236}">
                <a16:creationId xmlns:a16="http://schemas.microsoft.com/office/drawing/2014/main" id="{B0335D72-92C6-4D0B-8F32-9A6DD88A3FCB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263883" y="1274970"/>
            <a:ext cx="7615788" cy="4395799"/>
          </a:xfrm>
          <a:prstGeom prst="rect">
            <a:avLst/>
          </a:prstGeom>
        </p:spPr>
      </p:pic>
      <p:grpSp>
        <p:nvGrpSpPr>
          <p:cNvPr id="41" name="그룹 9">
            <a:extLst>
              <a:ext uri="{FF2B5EF4-FFF2-40B4-BE49-F238E27FC236}">
                <a16:creationId xmlns:a16="http://schemas.microsoft.com/office/drawing/2014/main" id="{48B03667-5D9A-4230-97D4-45F9E64920F1}"/>
              </a:ext>
            </a:extLst>
          </p:cNvPr>
          <p:cNvGrpSpPr>
            <a:grpSpLocks/>
          </p:cNvGrpSpPr>
          <p:nvPr/>
        </p:nvGrpSpPr>
        <p:grpSpPr bwMode="auto">
          <a:xfrm>
            <a:off x="5199151" y="1563002"/>
            <a:ext cx="4124319" cy="840065"/>
            <a:chOff x="3071802" y="1428736"/>
            <a:chExt cx="4910112" cy="1000132"/>
          </a:xfrm>
        </p:grpSpPr>
        <p:pic>
          <p:nvPicPr>
            <p:cNvPr id="50" name="Picture 9" descr="Ice Core sample taken from drill. Photo by Lonnie Thompson, Byrd Polar Research Center.">
              <a:hlinkClick r:id="rId23" tooltip="Ice Core sample taken from drill. Photo by Lonnie Thompson, Byrd Polar Research Center."/>
              <a:extLst>
                <a:ext uri="{FF2B5EF4-FFF2-40B4-BE49-F238E27FC236}">
                  <a16:creationId xmlns:a16="http://schemas.microsoft.com/office/drawing/2014/main" id="{9112F04A-BE8A-4623-A6C8-E5F4DA43D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 rot="5400000">
              <a:off x="5250732" y="-750194"/>
              <a:ext cx="552251" cy="491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1" descr="GISP2 ice core at 1837 meters depth with clearly visible annual layers.">
              <a:hlinkClick r:id="rId25" tooltip="GISP2 ice core at 1837 meters depth with clearly visible annual layers."/>
              <a:extLst>
                <a:ext uri="{FF2B5EF4-FFF2-40B4-BE49-F238E27FC236}">
                  <a16:creationId xmlns:a16="http://schemas.microsoft.com/office/drawing/2014/main" id="{35F45A9F-1654-4859-8160-89515D613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857620" y="2071678"/>
              <a:ext cx="3198716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Group 5">
            <a:extLst>
              <a:ext uri="{FF2B5EF4-FFF2-40B4-BE49-F238E27FC236}">
                <a16:creationId xmlns:a16="http://schemas.microsoft.com/office/drawing/2014/main" id="{C8A27F2A-7479-4492-A010-6CA703F0C0EC}"/>
              </a:ext>
            </a:extLst>
          </p:cNvPr>
          <p:cNvGrpSpPr>
            <a:grpSpLocks/>
          </p:cNvGrpSpPr>
          <p:nvPr/>
        </p:nvGrpSpPr>
        <p:grpSpPr bwMode="auto">
          <a:xfrm>
            <a:off x="2822887" y="1122403"/>
            <a:ext cx="2957518" cy="457200"/>
            <a:chOff x="535" y="965"/>
            <a:chExt cx="1863" cy="288"/>
          </a:xfrm>
        </p:grpSpPr>
        <p:sp>
          <p:nvSpPr>
            <p:cNvPr id="66" name="Text Box 6">
              <a:extLst>
                <a:ext uri="{FF2B5EF4-FFF2-40B4-BE49-F238E27FC236}">
                  <a16:creationId xmlns:a16="http://schemas.microsoft.com/office/drawing/2014/main" id="{F3285E33-6A9B-436B-8186-6AA089BEE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" y="965"/>
              <a:ext cx="249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ko-KR" sz="24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  <a:sym typeface="Wingdings" pitchFamily="2" charset="2"/>
                </a:rPr>
                <a:t></a:t>
              </a:r>
            </a:p>
          </p:txBody>
        </p:sp>
        <p:sp>
          <p:nvSpPr>
            <p:cNvPr id="67" name="Text Box 7">
              <a:extLst>
                <a:ext uri="{FF2B5EF4-FFF2-40B4-BE49-F238E27FC236}">
                  <a16:creationId xmlns:a16="http://schemas.microsoft.com/office/drawing/2014/main" id="{7BE5FDCC-4357-4754-9347-37B1E1B6D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" y="1019"/>
              <a:ext cx="1679" cy="1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sz="12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현재</a:t>
              </a:r>
              <a:r>
                <a:rPr kumimoji="0" lang="en-US" altLang="ko-KR" sz="12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(2020</a:t>
              </a:r>
              <a:r>
                <a:rPr kumimoji="0" lang="ko-KR" altLang="en-US" sz="12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년</a:t>
              </a:r>
              <a:r>
                <a:rPr kumimoji="0" lang="en-US" altLang="ko-KR" sz="12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_</a:t>
              </a:r>
              <a:r>
                <a:rPr kumimoji="0" lang="ko-KR" altLang="en-US" sz="1200" dirty="0" err="1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전지구</a:t>
              </a:r>
              <a:r>
                <a:rPr kumimoji="0" lang="en-US" altLang="ko-KR" sz="1200" dirty="0">
                  <a:solidFill>
                    <a:srgbClr val="FC0000"/>
                  </a:solidFill>
                  <a:latin typeface="HY견고딕" pitchFamily="18" charset="-127"/>
                  <a:ea typeface="HY견고딕" pitchFamily="18" charset="-127"/>
                </a:rPr>
                <a:t>): 415.6 ppm</a:t>
              </a:r>
            </a:p>
          </p:txBody>
        </p:sp>
      </p:grpSp>
      <p:grpSp>
        <p:nvGrpSpPr>
          <p:cNvPr id="68" name="그룹 15">
            <a:extLst>
              <a:ext uri="{FF2B5EF4-FFF2-40B4-BE49-F238E27FC236}">
                <a16:creationId xmlns:a16="http://schemas.microsoft.com/office/drawing/2014/main" id="{5D23004F-8071-4190-A68E-DF51FE88DF00}"/>
              </a:ext>
            </a:extLst>
          </p:cNvPr>
          <p:cNvGrpSpPr/>
          <p:nvPr/>
        </p:nvGrpSpPr>
        <p:grpSpPr>
          <a:xfrm>
            <a:off x="3088340" y="1578360"/>
            <a:ext cx="1367384" cy="1158506"/>
            <a:chOff x="6156176" y="2008002"/>
            <a:chExt cx="1762195" cy="1493006"/>
          </a:xfrm>
        </p:grpSpPr>
        <p:pic>
          <p:nvPicPr>
            <p:cNvPr id="69" name="Picture 5" descr="File:LakeVostok-Location.jpg">
              <a:hlinkClick r:id="rId27"/>
              <a:extLst>
                <a:ext uri="{FF2B5EF4-FFF2-40B4-BE49-F238E27FC236}">
                  <a16:creationId xmlns:a16="http://schemas.microsoft.com/office/drawing/2014/main" id="{FBC3496E-2371-43AE-A860-17615DDD9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156176" y="2008002"/>
              <a:ext cx="1762195" cy="1493006"/>
            </a:xfrm>
            <a:prstGeom prst="rect">
              <a:avLst/>
            </a:prstGeom>
            <a:noFill/>
          </p:spPr>
        </p:pic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21808B5F-DCA9-4178-A7B7-E393B04BE39A}"/>
                </a:ext>
              </a:extLst>
            </p:cNvPr>
            <p:cNvSpPr/>
            <p:nvPr/>
          </p:nvSpPr>
          <p:spPr>
            <a:xfrm>
              <a:off x="6232044" y="2440536"/>
              <a:ext cx="1425391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latin typeface="Trebuchet MS" pitchFamily="34" charset="0"/>
                </a:rPr>
                <a:t>-78° 27' 51.92",</a:t>
              </a:r>
            </a:p>
            <a:p>
              <a:r>
                <a:rPr lang="en-US" altLang="ko-KR" sz="1200" b="1" dirty="0">
                  <a:latin typeface="Trebuchet MS" pitchFamily="34" charset="0"/>
                </a:rPr>
                <a:t> +106° 50' 14.38"</a:t>
              </a:r>
              <a:endParaRPr lang="ko-KR" altLang="en-US" sz="1200" dirty="0">
                <a:latin typeface="Trebuchet MS" pitchFamily="34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08F540C-30DD-408C-95B5-04510C64CA6D}"/>
              </a:ext>
            </a:extLst>
          </p:cNvPr>
          <p:cNvSpPr txBox="1"/>
          <p:nvPr/>
        </p:nvSpPr>
        <p:spPr>
          <a:xfrm>
            <a:off x="2822887" y="5235410"/>
            <a:ext cx="6397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/>
              <a:t>현재                                                         </a:t>
            </a:r>
            <a:r>
              <a:rPr lang="en-US" altLang="ko-KR" sz="1200" dirty="0">
                <a:sym typeface="Wingdings" panose="05000000000000000000" pitchFamily="2" charset="2"/>
              </a:rPr>
              <a:t>                                  </a:t>
            </a:r>
            <a:r>
              <a:rPr lang="ko-KR" altLang="en-US" sz="1200" dirty="0"/>
              <a:t>      </a:t>
            </a:r>
            <a:r>
              <a:rPr lang="en-US" altLang="ko-KR" sz="1200" dirty="0"/>
              <a:t>40</a:t>
            </a:r>
            <a:r>
              <a:rPr lang="ko-KR" altLang="en-US" sz="1200" dirty="0" err="1"/>
              <a:t>만년전</a:t>
            </a:r>
            <a:endParaRPr lang="ko-KR" altLang="en-US" sz="1200" dirty="0"/>
          </a:p>
        </p:txBody>
      </p:sp>
      <p:sp>
        <p:nvSpPr>
          <p:cNvPr id="72" name="위쪽 화살표 6">
            <a:extLst>
              <a:ext uri="{FF2B5EF4-FFF2-40B4-BE49-F238E27FC236}">
                <a16:creationId xmlns:a16="http://schemas.microsoft.com/office/drawing/2014/main" id="{D86BD93E-9A5F-48EC-A563-D8E003AA77C4}"/>
              </a:ext>
            </a:extLst>
          </p:cNvPr>
          <p:cNvSpPr/>
          <p:nvPr/>
        </p:nvSpPr>
        <p:spPr>
          <a:xfrm>
            <a:off x="3038911" y="4947378"/>
            <a:ext cx="373942" cy="846659"/>
          </a:xfrm>
          <a:prstGeom prst="up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err="1">
                <a:latin typeface="HY동녘M" pitchFamily="18" charset="-127"/>
                <a:ea typeface="HY동녘M" pitchFamily="18" charset="-127"/>
              </a:rPr>
              <a:t>마지막빙하기</a:t>
            </a:r>
            <a:endParaRPr lang="ko-KR" altLang="en-US" sz="8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4B37D0-FB5B-42AB-887A-D68DD5295470}"/>
              </a:ext>
            </a:extLst>
          </p:cNvPr>
          <p:cNvSpPr txBox="1"/>
          <p:nvPr/>
        </p:nvSpPr>
        <p:spPr>
          <a:xfrm rot="16200000">
            <a:off x="1423378" y="3106528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온도 차이 </a:t>
            </a:r>
            <a:r>
              <a:rPr lang="en-US" altLang="ko-KR" dirty="0"/>
              <a:t>(℃)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EDF06856-1557-5658-629F-2633EBF28D46}"/>
              </a:ext>
            </a:extLst>
          </p:cNvPr>
          <p:cNvGrpSpPr/>
          <p:nvPr/>
        </p:nvGrpSpPr>
        <p:grpSpPr>
          <a:xfrm>
            <a:off x="2678872" y="1278281"/>
            <a:ext cx="7506324" cy="4179301"/>
            <a:chOff x="2678872" y="1278281"/>
            <a:chExt cx="7506324" cy="4179301"/>
          </a:xfrm>
        </p:grpSpPr>
        <p:pic>
          <p:nvPicPr>
            <p:cNvPr id="75" name="그림 74" descr="Vostok_CO2.png">
              <a:extLst>
                <a:ext uri="{FF2B5EF4-FFF2-40B4-BE49-F238E27FC236}">
                  <a16:creationId xmlns:a16="http://schemas.microsoft.com/office/drawing/2014/main" id="{491752A6-E00B-4F02-9ED0-9FC6C47E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78872" y="1278281"/>
              <a:ext cx="7488832" cy="4179301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AA5B74-E467-4707-BFE7-DA383DF9AD23}"/>
                </a:ext>
              </a:extLst>
            </p:cNvPr>
            <p:cNvSpPr txBox="1"/>
            <p:nvPr/>
          </p:nvSpPr>
          <p:spPr>
            <a:xfrm rot="5400000">
              <a:off x="8509321" y="3328892"/>
              <a:ext cx="293625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이산화탄소 농도 </a:t>
              </a:r>
              <a:r>
                <a:rPr lang="en-US" altLang="ko-KR" dirty="0"/>
                <a:t>(ppm)</a:t>
              </a:r>
              <a:endParaRPr lang="ko-KR" altLang="en-US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A668F33-2A8C-4F30-9571-E68F5B32EFFE}"/>
              </a:ext>
            </a:extLst>
          </p:cNvPr>
          <p:cNvSpPr txBox="1"/>
          <p:nvPr/>
        </p:nvSpPr>
        <p:spPr>
          <a:xfrm>
            <a:off x="4615074" y="5271291"/>
            <a:ext cx="3403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dirty="0"/>
              <a:t>빙하의</a:t>
            </a:r>
            <a:r>
              <a:rPr lang="en-US" altLang="ko-KR" dirty="0"/>
              <a:t> </a:t>
            </a:r>
            <a:r>
              <a:rPr lang="ko-KR" altLang="en-US" dirty="0"/>
              <a:t>나이</a:t>
            </a:r>
            <a:r>
              <a:rPr lang="en-US" altLang="ko-KR" dirty="0"/>
              <a:t>: </a:t>
            </a:r>
            <a:r>
              <a:rPr lang="ko-KR" altLang="en-US" dirty="0" err="1"/>
              <a:t>보스톡</a:t>
            </a:r>
            <a:r>
              <a:rPr lang="ko-KR" altLang="en-US" dirty="0"/>
              <a:t> </a:t>
            </a:r>
            <a:r>
              <a:rPr lang="ko-KR" altLang="en-US" dirty="0" err="1"/>
              <a:t>빙하코아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3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EEF8753-3AE0-46C2-B8C5-CF70721278AF}"/>
              </a:ext>
            </a:extLst>
          </p:cNvPr>
          <p:cNvGrpSpPr/>
          <p:nvPr/>
        </p:nvGrpSpPr>
        <p:grpSpPr>
          <a:xfrm>
            <a:off x="2624400" y="1911322"/>
            <a:ext cx="5747926" cy="762399"/>
            <a:chOff x="2624400" y="2196455"/>
            <a:chExt cx="5747926" cy="762399"/>
          </a:xfrm>
        </p:grpSpPr>
        <p:sp>
          <p:nvSpPr>
            <p:cNvPr id="10" name="Google Shape;2692;p39">
              <a:extLst>
                <a:ext uri="{FF2B5EF4-FFF2-40B4-BE49-F238E27FC236}">
                  <a16:creationId xmlns:a16="http://schemas.microsoft.com/office/drawing/2014/main" id="{506BE07C-DE89-46D2-ACAB-9DA43E7DBEB6}"/>
                </a:ext>
              </a:extLst>
            </p:cNvPr>
            <p:cNvSpPr txBox="1">
              <a:spLocks/>
            </p:cNvSpPr>
            <p:nvPr/>
          </p:nvSpPr>
          <p:spPr>
            <a:xfrm>
              <a:off x="3614109" y="2331405"/>
              <a:ext cx="4758217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</a:t>
              </a: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일까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1F712AE-0F83-4938-B261-2A891E6B2341}"/>
                </a:ext>
              </a:extLst>
            </p:cNvPr>
            <p:cNvGrpSpPr/>
            <p:nvPr/>
          </p:nvGrpSpPr>
          <p:grpSpPr>
            <a:xfrm>
              <a:off x="2624400" y="2196455"/>
              <a:ext cx="748210" cy="762399"/>
              <a:chOff x="2431515" y="2174671"/>
              <a:chExt cx="693219" cy="706365"/>
            </a:xfrm>
          </p:grpSpPr>
          <p:grpSp>
            <p:nvGrpSpPr>
              <p:cNvPr id="15" name="Google Shape;2681;p39">
                <a:extLst>
                  <a:ext uri="{FF2B5EF4-FFF2-40B4-BE49-F238E27FC236}">
                    <a16:creationId xmlns:a16="http://schemas.microsoft.com/office/drawing/2014/main" id="{BDA017FD-DBE2-488D-8304-A72C5E6BC6BB}"/>
                  </a:ext>
                </a:extLst>
              </p:cNvPr>
              <p:cNvGrpSpPr/>
              <p:nvPr/>
            </p:nvGrpSpPr>
            <p:grpSpPr>
              <a:xfrm>
                <a:off x="2431515" y="2174671"/>
                <a:ext cx="693219" cy="706365"/>
                <a:chOff x="3161776" y="1287081"/>
                <a:chExt cx="860226" cy="876539"/>
              </a:xfrm>
            </p:grpSpPr>
            <p:sp>
              <p:nvSpPr>
                <p:cNvPr id="17" name="Google Shape;2682;p39">
                  <a:extLst>
                    <a:ext uri="{FF2B5EF4-FFF2-40B4-BE49-F238E27FC236}">
                      <a16:creationId xmlns:a16="http://schemas.microsoft.com/office/drawing/2014/main" id="{06299E7C-03AD-47E2-B039-473BD56E1521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2683;p39">
                  <a:extLst>
                    <a:ext uri="{FF2B5EF4-FFF2-40B4-BE49-F238E27FC236}">
                      <a16:creationId xmlns:a16="http://schemas.microsoft.com/office/drawing/2014/main" id="{52E8CAD3-DA29-4721-B327-2339F2BC3EB7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" name="Google Shape;2697;p39">
                <a:extLst>
                  <a:ext uri="{FF2B5EF4-FFF2-40B4-BE49-F238E27FC236}">
                    <a16:creationId xmlns:a16="http://schemas.microsoft.com/office/drawing/2014/main" id="{65503F90-EB5E-409E-831C-903E33C8D1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2262695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01</a:t>
                </a: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84A9BC73-4E0B-4712-8EAF-3263EA4D376E}"/>
              </a:ext>
            </a:extLst>
          </p:cNvPr>
          <p:cNvGrpSpPr/>
          <p:nvPr/>
        </p:nvGrpSpPr>
        <p:grpSpPr>
          <a:xfrm>
            <a:off x="2624400" y="2816945"/>
            <a:ext cx="7690852" cy="762399"/>
            <a:chOff x="2624400" y="3110617"/>
            <a:chExt cx="7690852" cy="762399"/>
          </a:xfrm>
        </p:grpSpPr>
        <p:sp>
          <p:nvSpPr>
            <p:cNvPr id="19" name="Google Shape;2692;p39">
              <a:extLst>
                <a:ext uri="{FF2B5EF4-FFF2-40B4-BE49-F238E27FC236}">
                  <a16:creationId xmlns:a16="http://schemas.microsoft.com/office/drawing/2014/main" id="{D19A2BE2-B60D-46F1-8ED7-2630B5FFAA78}"/>
                </a:ext>
              </a:extLst>
            </p:cNvPr>
            <p:cNvSpPr txBox="1">
              <a:spLocks/>
            </p:cNvSpPr>
            <p:nvPr/>
          </p:nvSpPr>
          <p:spPr>
            <a:xfrm>
              <a:off x="3614108" y="3245567"/>
              <a:ext cx="6701144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현황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은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9136BFF0-A121-4571-8B14-B858515801A6}"/>
                </a:ext>
              </a:extLst>
            </p:cNvPr>
            <p:cNvGrpSpPr/>
            <p:nvPr/>
          </p:nvGrpSpPr>
          <p:grpSpPr>
            <a:xfrm>
              <a:off x="2624400" y="3110617"/>
              <a:ext cx="748210" cy="762399"/>
              <a:chOff x="2431515" y="3006566"/>
              <a:chExt cx="693219" cy="706365"/>
            </a:xfrm>
          </p:grpSpPr>
          <p:grpSp>
            <p:nvGrpSpPr>
              <p:cNvPr id="39" name="Google Shape;2681;p39">
                <a:extLst>
                  <a:ext uri="{FF2B5EF4-FFF2-40B4-BE49-F238E27FC236}">
                    <a16:creationId xmlns:a16="http://schemas.microsoft.com/office/drawing/2014/main" id="{D9C3691D-07CB-4DC7-92F2-592503CCB398}"/>
                  </a:ext>
                </a:extLst>
              </p:cNvPr>
              <p:cNvGrpSpPr/>
              <p:nvPr/>
            </p:nvGrpSpPr>
            <p:grpSpPr>
              <a:xfrm>
                <a:off x="2431515" y="3006566"/>
                <a:ext cx="693219" cy="706365"/>
                <a:chOff x="3161776" y="1287081"/>
                <a:chExt cx="860226" cy="876539"/>
              </a:xfrm>
            </p:grpSpPr>
            <p:sp>
              <p:nvSpPr>
                <p:cNvPr id="41" name="Google Shape;2682;p39">
                  <a:extLst>
                    <a:ext uri="{FF2B5EF4-FFF2-40B4-BE49-F238E27FC236}">
                      <a16:creationId xmlns:a16="http://schemas.microsoft.com/office/drawing/2014/main" id="{F81E0404-F0D5-4493-BB9A-60C518CC6A5F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2683;p39">
                  <a:extLst>
                    <a:ext uri="{FF2B5EF4-FFF2-40B4-BE49-F238E27FC236}">
                      <a16:creationId xmlns:a16="http://schemas.microsoft.com/office/drawing/2014/main" id="{364645DA-EB16-48ED-8746-8914E21A559F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" name="Google Shape;2697;p39">
                <a:extLst>
                  <a:ext uri="{FF2B5EF4-FFF2-40B4-BE49-F238E27FC236}">
                    <a16:creationId xmlns:a16="http://schemas.microsoft.com/office/drawing/2014/main" id="{495B1BA3-54EC-431F-83FE-72C3F25458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3094590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02</a:t>
                </a: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00ECC75-A9B7-4517-9FD9-AF343CF4D56F}"/>
              </a:ext>
            </a:extLst>
          </p:cNvPr>
          <p:cNvGrpSpPr/>
          <p:nvPr/>
        </p:nvGrpSpPr>
        <p:grpSpPr>
          <a:xfrm>
            <a:off x="2624400" y="3722568"/>
            <a:ext cx="5747926" cy="762399"/>
            <a:chOff x="2624400" y="4024779"/>
            <a:chExt cx="5747926" cy="762399"/>
          </a:xfrm>
        </p:grpSpPr>
        <p:sp>
          <p:nvSpPr>
            <p:cNvPr id="20" name="Google Shape;2692;p39">
              <a:extLst>
                <a:ext uri="{FF2B5EF4-FFF2-40B4-BE49-F238E27FC236}">
                  <a16:creationId xmlns:a16="http://schemas.microsoft.com/office/drawing/2014/main" id="{A1D137B6-3C3C-437C-9251-E55BCEC7439C}"/>
                </a:ext>
              </a:extLst>
            </p:cNvPr>
            <p:cNvSpPr txBox="1">
              <a:spLocks/>
            </p:cNvSpPr>
            <p:nvPr/>
          </p:nvSpPr>
          <p:spPr>
            <a:xfrm>
              <a:off x="3614108" y="4159729"/>
              <a:ext cx="4758218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왜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일어날까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69FFCE1-4A81-4B39-841C-E611871CE0D6}"/>
                </a:ext>
              </a:extLst>
            </p:cNvPr>
            <p:cNvGrpSpPr/>
            <p:nvPr/>
          </p:nvGrpSpPr>
          <p:grpSpPr>
            <a:xfrm>
              <a:off x="2624400" y="4024779"/>
              <a:ext cx="748210" cy="762399"/>
              <a:chOff x="2431515" y="3838461"/>
              <a:chExt cx="693219" cy="706365"/>
            </a:xfrm>
          </p:grpSpPr>
          <p:grpSp>
            <p:nvGrpSpPr>
              <p:cNvPr id="44" name="Google Shape;2681;p39">
                <a:extLst>
                  <a:ext uri="{FF2B5EF4-FFF2-40B4-BE49-F238E27FC236}">
                    <a16:creationId xmlns:a16="http://schemas.microsoft.com/office/drawing/2014/main" id="{7C765850-A510-49A8-BE18-55EE06510DAD}"/>
                  </a:ext>
                </a:extLst>
              </p:cNvPr>
              <p:cNvGrpSpPr/>
              <p:nvPr/>
            </p:nvGrpSpPr>
            <p:grpSpPr>
              <a:xfrm>
                <a:off x="2431515" y="3838461"/>
                <a:ext cx="693219" cy="706365"/>
                <a:chOff x="3161776" y="1287081"/>
                <a:chExt cx="860226" cy="876539"/>
              </a:xfrm>
            </p:grpSpPr>
            <p:sp>
              <p:nvSpPr>
                <p:cNvPr id="46" name="Google Shape;2682;p39">
                  <a:extLst>
                    <a:ext uri="{FF2B5EF4-FFF2-40B4-BE49-F238E27FC236}">
                      <a16:creationId xmlns:a16="http://schemas.microsoft.com/office/drawing/2014/main" id="{205BDCA4-C57C-43F2-A40A-9C75E9F7E0D9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2683;p39">
                  <a:extLst>
                    <a:ext uri="{FF2B5EF4-FFF2-40B4-BE49-F238E27FC236}">
                      <a16:creationId xmlns:a16="http://schemas.microsoft.com/office/drawing/2014/main" id="{FA35B6BB-92F3-4BC0-A189-CF72D1321FBA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" name="Google Shape;2697;p39">
                <a:extLst>
                  <a:ext uri="{FF2B5EF4-FFF2-40B4-BE49-F238E27FC236}">
                    <a16:creationId xmlns:a16="http://schemas.microsoft.com/office/drawing/2014/main" id="{B55878F1-2507-4CAD-AE42-1FC6679DA9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3926485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03</a:t>
                </a: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3CD65FD8-70E0-4831-8211-254483DFF175}"/>
              </a:ext>
            </a:extLst>
          </p:cNvPr>
          <p:cNvGrpSpPr/>
          <p:nvPr/>
        </p:nvGrpSpPr>
        <p:grpSpPr>
          <a:xfrm>
            <a:off x="2624400" y="4628191"/>
            <a:ext cx="5747886" cy="762399"/>
            <a:chOff x="2624400" y="4938941"/>
            <a:chExt cx="5747886" cy="762399"/>
          </a:xfrm>
        </p:grpSpPr>
        <p:sp>
          <p:nvSpPr>
            <p:cNvPr id="21" name="Google Shape;2692;p39">
              <a:extLst>
                <a:ext uri="{FF2B5EF4-FFF2-40B4-BE49-F238E27FC236}">
                  <a16:creationId xmlns:a16="http://schemas.microsoft.com/office/drawing/2014/main" id="{2D02A162-591C-4D51-8E91-57082B197E71}"/>
                </a:ext>
              </a:extLst>
            </p:cNvPr>
            <p:cNvSpPr txBox="1">
              <a:spLocks/>
            </p:cNvSpPr>
            <p:nvPr/>
          </p:nvSpPr>
          <p:spPr>
            <a:xfrm>
              <a:off x="3614068" y="5073891"/>
              <a:ext cx="4758218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기후는 앞으로 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어떻게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변할까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C7FBA061-9D41-467C-97BB-F7E240303206}"/>
                </a:ext>
              </a:extLst>
            </p:cNvPr>
            <p:cNvGrpSpPr/>
            <p:nvPr/>
          </p:nvGrpSpPr>
          <p:grpSpPr>
            <a:xfrm>
              <a:off x="2624400" y="4938941"/>
              <a:ext cx="748210" cy="762399"/>
              <a:chOff x="2431515" y="4675434"/>
              <a:chExt cx="693219" cy="706365"/>
            </a:xfrm>
          </p:grpSpPr>
          <p:grpSp>
            <p:nvGrpSpPr>
              <p:cNvPr id="49" name="Google Shape;2681;p39">
                <a:extLst>
                  <a:ext uri="{FF2B5EF4-FFF2-40B4-BE49-F238E27FC236}">
                    <a16:creationId xmlns:a16="http://schemas.microsoft.com/office/drawing/2014/main" id="{7A27286F-2BFD-458B-B937-0C6115D2B949}"/>
                  </a:ext>
                </a:extLst>
              </p:cNvPr>
              <p:cNvGrpSpPr/>
              <p:nvPr/>
            </p:nvGrpSpPr>
            <p:grpSpPr>
              <a:xfrm>
                <a:off x="2431515" y="4675434"/>
                <a:ext cx="693219" cy="706365"/>
                <a:chOff x="3161776" y="1287081"/>
                <a:chExt cx="860226" cy="876539"/>
              </a:xfrm>
            </p:grpSpPr>
            <p:sp>
              <p:nvSpPr>
                <p:cNvPr id="51" name="Google Shape;2682;p39">
                  <a:extLst>
                    <a:ext uri="{FF2B5EF4-FFF2-40B4-BE49-F238E27FC236}">
                      <a16:creationId xmlns:a16="http://schemas.microsoft.com/office/drawing/2014/main" id="{D2B0C730-1521-470A-88A8-BB3A3F40A1E1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2683;p39">
                  <a:extLst>
                    <a:ext uri="{FF2B5EF4-FFF2-40B4-BE49-F238E27FC236}">
                      <a16:creationId xmlns:a16="http://schemas.microsoft.com/office/drawing/2014/main" id="{BDF916F3-BA9F-4787-9E08-BDC4DA4D0236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" name="Google Shape;2697;p39">
                <a:extLst>
                  <a:ext uri="{FF2B5EF4-FFF2-40B4-BE49-F238E27FC236}">
                    <a16:creationId xmlns:a16="http://schemas.microsoft.com/office/drawing/2014/main" id="{B8F98BE7-6086-49D7-A3BA-B807613CEF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4763458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04</a:t>
                </a: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8434005-EC89-4087-9B80-79A1D9531FF0}"/>
              </a:ext>
            </a:extLst>
          </p:cNvPr>
          <p:cNvGrpSpPr/>
          <p:nvPr/>
        </p:nvGrpSpPr>
        <p:grpSpPr>
          <a:xfrm>
            <a:off x="2624400" y="5533814"/>
            <a:ext cx="5747886" cy="762399"/>
            <a:chOff x="2624400" y="5853103"/>
            <a:chExt cx="5747886" cy="762399"/>
          </a:xfrm>
        </p:grpSpPr>
        <p:sp>
          <p:nvSpPr>
            <p:cNvPr id="23" name="Google Shape;2692;p39">
              <a:extLst>
                <a:ext uri="{FF2B5EF4-FFF2-40B4-BE49-F238E27FC236}">
                  <a16:creationId xmlns:a16="http://schemas.microsoft.com/office/drawing/2014/main" id="{6AD11F22-E633-4B0A-ACBA-DD01711C6763}"/>
                </a:ext>
              </a:extLst>
            </p:cNvPr>
            <p:cNvSpPr txBox="1">
              <a:spLocks/>
            </p:cNvSpPr>
            <p:nvPr/>
          </p:nvSpPr>
          <p:spPr>
            <a:xfrm>
              <a:off x="3614068" y="5988053"/>
              <a:ext cx="4758218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어떤 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 </a:t>
              </a: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있을까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1F4E5D10-44C5-4159-B644-F7571438933C}"/>
                </a:ext>
              </a:extLst>
            </p:cNvPr>
            <p:cNvGrpSpPr/>
            <p:nvPr/>
          </p:nvGrpSpPr>
          <p:grpSpPr>
            <a:xfrm>
              <a:off x="2624400" y="5853103"/>
              <a:ext cx="748210" cy="762399"/>
              <a:chOff x="2431515" y="5562567"/>
              <a:chExt cx="693219" cy="706365"/>
            </a:xfrm>
          </p:grpSpPr>
          <p:grpSp>
            <p:nvGrpSpPr>
              <p:cNvPr id="54" name="Google Shape;2681;p39">
                <a:extLst>
                  <a:ext uri="{FF2B5EF4-FFF2-40B4-BE49-F238E27FC236}">
                    <a16:creationId xmlns:a16="http://schemas.microsoft.com/office/drawing/2014/main" id="{75986C5B-6D1F-48A6-B70F-21FFB2E30D4E}"/>
                  </a:ext>
                </a:extLst>
              </p:cNvPr>
              <p:cNvGrpSpPr/>
              <p:nvPr/>
            </p:nvGrpSpPr>
            <p:grpSpPr>
              <a:xfrm>
                <a:off x="2431515" y="5562567"/>
                <a:ext cx="693219" cy="706365"/>
                <a:chOff x="3161776" y="1287081"/>
                <a:chExt cx="860226" cy="876539"/>
              </a:xfrm>
            </p:grpSpPr>
            <p:sp>
              <p:nvSpPr>
                <p:cNvPr id="56" name="Google Shape;2682;p39">
                  <a:extLst>
                    <a:ext uri="{FF2B5EF4-FFF2-40B4-BE49-F238E27FC236}">
                      <a16:creationId xmlns:a16="http://schemas.microsoft.com/office/drawing/2014/main" id="{EE96AD82-ED52-4D08-BCD1-181DE85A5277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2683;p39">
                  <a:extLst>
                    <a:ext uri="{FF2B5EF4-FFF2-40B4-BE49-F238E27FC236}">
                      <a16:creationId xmlns:a16="http://schemas.microsoft.com/office/drawing/2014/main" id="{5EAFB5F4-7735-4469-9BAF-396BC3CAEBFF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5" name="Google Shape;2697;p39">
                <a:extLst>
                  <a:ext uri="{FF2B5EF4-FFF2-40B4-BE49-F238E27FC236}">
                    <a16:creationId xmlns:a16="http://schemas.microsoft.com/office/drawing/2014/main" id="{C9191FC2-2462-4298-A65B-D8FAF1DBF6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5650591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05</a:t>
                </a:r>
              </a:p>
            </p:txBody>
          </p:sp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8434005-EC89-4087-9B80-79A1D9531FF0}"/>
              </a:ext>
            </a:extLst>
          </p:cNvPr>
          <p:cNvGrpSpPr/>
          <p:nvPr/>
        </p:nvGrpSpPr>
        <p:grpSpPr>
          <a:xfrm>
            <a:off x="2624400" y="6439435"/>
            <a:ext cx="5747886" cy="762399"/>
            <a:chOff x="2624400" y="5853103"/>
            <a:chExt cx="5747886" cy="762399"/>
          </a:xfrm>
        </p:grpSpPr>
        <p:sp>
          <p:nvSpPr>
            <p:cNvPr id="58" name="Google Shape;2692;p39">
              <a:extLst>
                <a:ext uri="{FF2B5EF4-FFF2-40B4-BE49-F238E27FC236}">
                  <a16:creationId xmlns:a16="http://schemas.microsoft.com/office/drawing/2014/main" id="{6AD11F22-E633-4B0A-ACBA-DD01711C6763}"/>
                </a:ext>
              </a:extLst>
            </p:cNvPr>
            <p:cNvSpPr txBox="1">
              <a:spLocks/>
            </p:cNvSpPr>
            <p:nvPr/>
          </p:nvSpPr>
          <p:spPr>
            <a:xfrm>
              <a:off x="3614068" y="5988053"/>
              <a:ext cx="4758218" cy="4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anum Gothic"/>
                <a:buNone/>
                <a:defRPr sz="1400" b="0" i="0" u="none" strike="noStrike" cap="none">
                  <a:solidFill>
                    <a:schemeClr val="dk1"/>
                  </a:solidFill>
                  <a:latin typeface="Nanum Gothic"/>
                  <a:ea typeface="Nanum Gothic"/>
                  <a:cs typeface="Nanum Gothic"/>
                  <a:sym typeface="Nanum Gothic"/>
                </a:defRPr>
              </a:lvl9pPr>
            </a:lstStyle>
            <a:p>
              <a:pPr marL="0" indent="0" defTabSz="986912">
                <a:buClr>
                  <a:srgbClr val="000000"/>
                </a:buClr>
              </a:pP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</a:t>
              </a:r>
              <a:r>
                <a:rPr lang="en-US" altLang="ko-KR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대응</a:t>
              </a:r>
              <a:r>
                <a:rPr lang="en-US" altLang="ko-KR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159" b="1" kern="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을 </a:t>
              </a:r>
              <a:r>
                <a:rPr lang="ko-KR" altLang="en-US" sz="2159" b="1" kern="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위한 노력</a:t>
              </a:r>
              <a:endParaRPr lang="en-US" altLang="ko-KR" sz="2159" b="1" kern="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1F4E5D10-44C5-4159-B644-F7571438933C}"/>
                </a:ext>
              </a:extLst>
            </p:cNvPr>
            <p:cNvGrpSpPr/>
            <p:nvPr/>
          </p:nvGrpSpPr>
          <p:grpSpPr>
            <a:xfrm>
              <a:off x="2624400" y="5853103"/>
              <a:ext cx="748210" cy="762399"/>
              <a:chOff x="2431515" y="5562567"/>
              <a:chExt cx="693219" cy="706365"/>
            </a:xfrm>
          </p:grpSpPr>
          <p:grpSp>
            <p:nvGrpSpPr>
              <p:cNvPr id="60" name="Google Shape;2681;p39">
                <a:extLst>
                  <a:ext uri="{FF2B5EF4-FFF2-40B4-BE49-F238E27FC236}">
                    <a16:creationId xmlns:a16="http://schemas.microsoft.com/office/drawing/2014/main" id="{75986C5B-6D1F-48A6-B70F-21FFB2E30D4E}"/>
                  </a:ext>
                </a:extLst>
              </p:cNvPr>
              <p:cNvGrpSpPr/>
              <p:nvPr/>
            </p:nvGrpSpPr>
            <p:grpSpPr>
              <a:xfrm>
                <a:off x="2431515" y="5562567"/>
                <a:ext cx="693219" cy="706365"/>
                <a:chOff x="3161776" y="1287081"/>
                <a:chExt cx="860226" cy="876539"/>
              </a:xfrm>
            </p:grpSpPr>
            <p:sp>
              <p:nvSpPr>
                <p:cNvPr id="62" name="Google Shape;2682;p39">
                  <a:extLst>
                    <a:ext uri="{FF2B5EF4-FFF2-40B4-BE49-F238E27FC236}">
                      <a16:creationId xmlns:a16="http://schemas.microsoft.com/office/drawing/2014/main" id="{EE96AD82-ED52-4D08-BCD1-181DE85A5277}"/>
                    </a:ext>
                  </a:extLst>
                </p:cNvPr>
                <p:cNvSpPr/>
                <p:nvPr/>
              </p:nvSpPr>
              <p:spPr>
                <a:xfrm>
                  <a:off x="3161776" y="1287081"/>
                  <a:ext cx="803400" cy="803400"/>
                </a:xfrm>
                <a:prstGeom prst="ellipse">
                  <a:avLst/>
                </a:prstGeom>
                <a:solidFill>
                  <a:srgbClr val="FFD300"/>
                </a:solidFill>
                <a:ln>
                  <a:noFill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2683;p39">
                  <a:extLst>
                    <a:ext uri="{FF2B5EF4-FFF2-40B4-BE49-F238E27FC236}">
                      <a16:creationId xmlns:a16="http://schemas.microsoft.com/office/drawing/2014/main" id="{5EAFB5F4-7735-4469-9BAF-396BC3CAEBFF}"/>
                    </a:ext>
                  </a:extLst>
                </p:cNvPr>
                <p:cNvSpPr/>
                <p:nvPr/>
              </p:nvSpPr>
              <p:spPr>
                <a:xfrm>
                  <a:off x="3218602" y="1360220"/>
                  <a:ext cx="803400" cy="803400"/>
                </a:xfrm>
                <a:prstGeom prst="ellips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8677" tIns="98677" rIns="98677" bIns="98677" anchor="ctr" anchorCtr="0">
                  <a:noAutofit/>
                </a:bodyPr>
                <a:lstStyle/>
                <a:p>
                  <a:pPr defTabSz="986912">
                    <a:buClr>
                      <a:srgbClr val="000000"/>
                    </a:buClr>
                  </a:pPr>
                  <a:endParaRPr sz="151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" name="Google Shape;2697;p39">
                <a:extLst>
                  <a:ext uri="{FF2B5EF4-FFF2-40B4-BE49-F238E27FC236}">
                    <a16:creationId xmlns:a16="http://schemas.microsoft.com/office/drawing/2014/main" id="{C9191FC2-2462-4298-A65B-D8FAF1DBF6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1565" y="5650591"/>
                <a:ext cx="693118" cy="522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Prompt"/>
                  <a:buNone/>
                  <a:defRPr sz="2400" b="1" i="0" u="none" strike="noStrike" cap="none">
                    <a:solidFill>
                      <a:schemeClr val="dk1"/>
                    </a:solidFill>
                    <a:latin typeface="Prompt"/>
                    <a:ea typeface="Prompt"/>
                    <a:cs typeface="Prompt"/>
                    <a:sym typeface="Prompt"/>
                  </a:defRPr>
                </a:lvl9pPr>
              </a:lstStyle>
              <a:p>
                <a:pPr defTabSz="986912">
                  <a:buClr>
                    <a:srgbClr val="000000"/>
                  </a:buClr>
                  <a:defRPr/>
                </a:pPr>
                <a:r>
                  <a:rPr lang="en" sz="2374" kern="0" dirty="0">
                    <a:solidFill>
                      <a:srgbClr val="0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06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19_지구변화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2056" y="1637491"/>
            <a:ext cx="7655855" cy="3335648"/>
          </a:xfrm>
          <a:prstGeom prst="rect">
            <a:avLst/>
          </a:prstGeom>
        </p:spPr>
      </p:pic>
      <p:grpSp>
        <p:nvGrpSpPr>
          <p:cNvPr id="32" name="그룹 31"/>
          <p:cNvGrpSpPr/>
          <p:nvPr/>
        </p:nvGrpSpPr>
        <p:grpSpPr>
          <a:xfrm>
            <a:off x="2698852" y="1137426"/>
            <a:ext cx="7719945" cy="584775"/>
            <a:chOff x="2559824" y="1494614"/>
            <a:chExt cx="7861596" cy="598353"/>
          </a:xfrm>
        </p:grpSpPr>
        <p:sp>
          <p:nvSpPr>
            <p:cNvPr id="33" name="TextBox 32"/>
            <p:cNvSpPr txBox="1"/>
            <p:nvPr/>
          </p:nvSpPr>
          <p:spPr>
            <a:xfrm>
              <a:off x="2636705" y="1494614"/>
              <a:ext cx="7784715" cy="59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r>
                <a:rPr lang="en-US" altLang="ko-KR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해수면 상승</a:t>
              </a:r>
              <a:r>
                <a:rPr lang="en-US" altLang="ko-KR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해안 침식</a:t>
              </a:r>
              <a:r>
                <a:rPr lang="en-US" altLang="ko-KR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가혹한 날씨 패턴으로 지역 내 수많은 섬나라가 사라질 위기에 처해 있으며 일부 국가는 강제 이주라는 낯선 미래를 마주하고 있습니다</a:t>
              </a:r>
              <a:r>
                <a:rPr lang="en-US" altLang="ko-KR" sz="1600" dirty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1600" dirty="0"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 rot="5400000">
              <a:off x="2346701" y="1780764"/>
              <a:ext cx="427834" cy="1588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489180" y="494484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지구가 변하고 있어요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60618" y="6995341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INDO-ASIA-PACIFIC DEFENSE FORUM, KBS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990170" y="4637887"/>
            <a:ext cx="357190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7293" y="4637887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포럼일러스트</a:t>
            </a:r>
          </a:p>
        </p:txBody>
      </p:sp>
      <p:sp>
        <p:nvSpPr>
          <p:cNvPr id="69" name="타원 68"/>
          <p:cNvSpPr/>
          <p:nvPr/>
        </p:nvSpPr>
        <p:spPr>
          <a:xfrm>
            <a:off x="8610213" y="3305314"/>
            <a:ext cx="368414" cy="36841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70" name="직선 연결선 69"/>
          <p:cNvCxnSpPr>
            <a:stCxn id="69" idx="3"/>
            <a:endCxn id="72" idx="0"/>
          </p:cNvCxnSpPr>
          <p:nvPr/>
        </p:nvCxnSpPr>
        <p:spPr>
          <a:xfrm>
            <a:off x="8664166" y="3619775"/>
            <a:ext cx="173990" cy="12324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>
            <a:stCxn id="27" idx="1"/>
          </p:cNvCxnSpPr>
          <p:nvPr/>
        </p:nvCxnSpPr>
        <p:spPr>
          <a:xfrm flipH="1">
            <a:off x="6380147" y="3700074"/>
            <a:ext cx="2070653" cy="11521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>
            <a:stCxn id="27" idx="5"/>
            <a:endCxn id="59" idx="0"/>
          </p:cNvCxnSpPr>
          <p:nvPr/>
        </p:nvCxnSpPr>
        <p:spPr>
          <a:xfrm flipH="1">
            <a:off x="6322429" y="3910068"/>
            <a:ext cx="2338365" cy="94213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>
            <a:stCxn id="69" idx="5"/>
            <a:endCxn id="72" idx="0"/>
          </p:cNvCxnSpPr>
          <p:nvPr/>
        </p:nvCxnSpPr>
        <p:spPr>
          <a:xfrm flipH="1">
            <a:off x="8838156" y="3619775"/>
            <a:ext cx="86518" cy="123242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타원 84"/>
          <p:cNvSpPr/>
          <p:nvPr/>
        </p:nvSpPr>
        <p:spPr>
          <a:xfrm>
            <a:off x="3692402" y="3066251"/>
            <a:ext cx="368414" cy="36841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86" name="직선 연결선 85"/>
          <p:cNvCxnSpPr>
            <a:stCxn id="85" idx="2"/>
            <a:endCxn id="88" idx="0"/>
          </p:cNvCxnSpPr>
          <p:nvPr/>
        </p:nvCxnSpPr>
        <p:spPr>
          <a:xfrm rot="10800000" flipH="1" flipV="1">
            <a:off x="3692401" y="3250457"/>
            <a:ext cx="118381" cy="160174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>
            <a:stCxn id="85" idx="6"/>
            <a:endCxn id="88" idx="0"/>
          </p:cNvCxnSpPr>
          <p:nvPr/>
        </p:nvCxnSpPr>
        <p:spPr>
          <a:xfrm flipH="1">
            <a:off x="3810783" y="3250458"/>
            <a:ext cx="250033" cy="160174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그룹 108"/>
          <p:cNvGrpSpPr/>
          <p:nvPr/>
        </p:nvGrpSpPr>
        <p:grpSpPr>
          <a:xfrm>
            <a:off x="7730867" y="4852201"/>
            <a:ext cx="2214578" cy="1857388"/>
            <a:chOff x="5275262" y="4852201"/>
            <a:chExt cx="2214578" cy="1857388"/>
          </a:xfrm>
        </p:grpSpPr>
        <p:grpSp>
          <p:nvGrpSpPr>
            <p:cNvPr id="48" name="그룹 47"/>
            <p:cNvGrpSpPr/>
            <p:nvPr/>
          </p:nvGrpSpPr>
          <p:grpSpPr>
            <a:xfrm>
              <a:off x="5346700" y="4923639"/>
              <a:ext cx="2071702" cy="1714512"/>
              <a:chOff x="5191910" y="4923639"/>
              <a:chExt cx="2188034" cy="1714512"/>
            </a:xfrm>
          </p:grpSpPr>
          <p:pic>
            <p:nvPicPr>
              <p:cNvPr id="41" name="그림 40" descr="키리바시섬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8345" y="4923639"/>
                <a:ext cx="2181598" cy="1714512"/>
              </a:xfrm>
              <a:prstGeom prst="roundRect">
                <a:avLst>
                  <a:gd name="adj" fmla="val 6001"/>
                </a:avLst>
              </a:prstGeom>
            </p:spPr>
          </p:pic>
          <p:grpSp>
            <p:nvGrpSpPr>
              <p:cNvPr id="39" name="그룹 38"/>
              <p:cNvGrpSpPr/>
              <p:nvPr/>
            </p:nvGrpSpPr>
            <p:grpSpPr>
              <a:xfrm>
                <a:off x="5191910" y="6350168"/>
                <a:ext cx="2188034" cy="287983"/>
                <a:chOff x="2618494" y="6350168"/>
                <a:chExt cx="2490861" cy="287983"/>
              </a:xfrm>
            </p:grpSpPr>
            <p:sp>
              <p:nvSpPr>
                <p:cNvPr id="40" name="한쪽 모서리가 잘린 사각형 39"/>
                <p:cNvSpPr/>
                <p:nvPr/>
              </p:nvSpPr>
              <p:spPr>
                <a:xfrm flipH="1">
                  <a:off x="2618494" y="6367723"/>
                  <a:ext cx="2490861" cy="270428"/>
                </a:xfrm>
                <a:prstGeom prst="snip1Rect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u="sng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2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2913578" y="6350168"/>
                  <a:ext cx="211520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algn="r" eaLnBrk="1" hangingPunct="1"/>
                  <a:r>
                    <a:rPr lang="ko-KR" altLang="en-US" sz="1200" dirty="0" err="1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키리바시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섬 해수면 상승</a:t>
                  </a:r>
                </a:p>
              </p:txBody>
            </p:sp>
          </p:grpSp>
        </p:grpSp>
        <p:sp>
          <p:nvSpPr>
            <p:cNvPr id="72" name="모서리가 둥근 직사각형 71"/>
            <p:cNvSpPr/>
            <p:nvPr/>
          </p:nvSpPr>
          <p:spPr>
            <a:xfrm>
              <a:off x="5275262" y="4852201"/>
              <a:ext cx="2214578" cy="1857388"/>
            </a:xfrm>
            <a:prstGeom prst="roundRect">
              <a:avLst>
                <a:gd name="adj" fmla="val 485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5215140" y="4852201"/>
            <a:ext cx="2214578" cy="1857388"/>
            <a:chOff x="7918468" y="4852201"/>
            <a:chExt cx="2214578" cy="1857388"/>
          </a:xfrm>
        </p:grpSpPr>
        <p:grpSp>
          <p:nvGrpSpPr>
            <p:cNvPr id="49" name="그룹 48"/>
            <p:cNvGrpSpPr/>
            <p:nvPr/>
          </p:nvGrpSpPr>
          <p:grpSpPr>
            <a:xfrm>
              <a:off x="7989906" y="4923639"/>
              <a:ext cx="2071702" cy="1714512"/>
              <a:chOff x="2632056" y="4923639"/>
              <a:chExt cx="2428892" cy="1714512"/>
            </a:xfrm>
          </p:grpSpPr>
          <p:pic>
            <p:nvPicPr>
              <p:cNvPr id="23" name="Picture 8" descr="투발로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32056" y="4923639"/>
                <a:ext cx="2428892" cy="1714512"/>
              </a:xfrm>
              <a:prstGeom prst="roundRect">
                <a:avLst>
                  <a:gd name="adj" fmla="val 557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38" name="그룹 37"/>
              <p:cNvGrpSpPr/>
              <p:nvPr/>
            </p:nvGrpSpPr>
            <p:grpSpPr>
              <a:xfrm>
                <a:off x="2632056" y="6350168"/>
                <a:ext cx="2428891" cy="287983"/>
                <a:chOff x="2632056" y="6350168"/>
                <a:chExt cx="2428891" cy="287983"/>
              </a:xfrm>
            </p:grpSpPr>
            <p:sp>
              <p:nvSpPr>
                <p:cNvPr id="30" name="한쪽 모서리가 잘린 사각형 29"/>
                <p:cNvSpPr/>
                <p:nvPr/>
              </p:nvSpPr>
              <p:spPr>
                <a:xfrm flipH="1">
                  <a:off x="2632056" y="6367723"/>
                  <a:ext cx="2428891" cy="270428"/>
                </a:xfrm>
                <a:prstGeom prst="snip1Rect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u="sng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3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2799566" y="6350168"/>
                  <a:ext cx="2229211" cy="287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algn="r" eaLnBrk="1" hangingPunct="1"/>
                  <a:r>
                    <a:rPr lang="ko-KR" altLang="en-US" sz="1200" dirty="0" err="1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투발루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섬 해수면 상승</a:t>
                  </a:r>
                </a:p>
              </p:txBody>
            </p:sp>
          </p:grpSp>
        </p:grpSp>
        <p:sp>
          <p:nvSpPr>
            <p:cNvPr id="59" name="모서리가 둥근 직사각형 58"/>
            <p:cNvSpPr/>
            <p:nvPr/>
          </p:nvSpPr>
          <p:spPr>
            <a:xfrm>
              <a:off x="7918468" y="4852201"/>
              <a:ext cx="2214578" cy="1857388"/>
            </a:xfrm>
            <a:prstGeom prst="roundRect">
              <a:avLst>
                <a:gd name="adj" fmla="val 485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2703494" y="4852201"/>
            <a:ext cx="2214578" cy="1857388"/>
            <a:chOff x="2703494" y="4852201"/>
            <a:chExt cx="2214578" cy="1857388"/>
          </a:xfrm>
        </p:grpSpPr>
        <p:grpSp>
          <p:nvGrpSpPr>
            <p:cNvPr id="47" name="그룹 46"/>
            <p:cNvGrpSpPr/>
            <p:nvPr/>
          </p:nvGrpSpPr>
          <p:grpSpPr>
            <a:xfrm>
              <a:off x="2774932" y="4923639"/>
              <a:ext cx="2071702" cy="1714512"/>
              <a:chOff x="7418402" y="4923639"/>
              <a:chExt cx="2857520" cy="1714512"/>
            </a:xfrm>
          </p:grpSpPr>
          <p:pic>
            <p:nvPicPr>
              <p:cNvPr id="24" name="그림 23" descr="몰디브수도말레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8402" y="4923639"/>
                <a:ext cx="2857520" cy="1714512"/>
              </a:xfrm>
              <a:prstGeom prst="roundRect">
                <a:avLst>
                  <a:gd name="adj" fmla="val 7707"/>
                </a:avLst>
              </a:prstGeom>
            </p:spPr>
          </p:pic>
          <p:grpSp>
            <p:nvGrpSpPr>
              <p:cNvPr id="43" name="그룹 42"/>
              <p:cNvGrpSpPr/>
              <p:nvPr/>
            </p:nvGrpSpPr>
            <p:grpSpPr>
              <a:xfrm>
                <a:off x="7418402" y="6350168"/>
                <a:ext cx="2852720" cy="287983"/>
                <a:chOff x="2632056" y="6350168"/>
                <a:chExt cx="2428891" cy="287983"/>
              </a:xfrm>
            </p:grpSpPr>
            <p:sp>
              <p:nvSpPr>
                <p:cNvPr id="44" name="한쪽 모서리가 잘린 사각형 43"/>
                <p:cNvSpPr/>
                <p:nvPr/>
              </p:nvSpPr>
              <p:spPr>
                <a:xfrm flipH="1">
                  <a:off x="2632056" y="6367723"/>
                  <a:ext cx="2428891" cy="270428"/>
                </a:xfrm>
                <a:prstGeom prst="snip1Rect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u="sng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45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2784117" y="6350168"/>
                  <a:ext cx="224466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charset="-127"/>
                      <a:ea typeface="굴림" charset="-127"/>
                    </a:defRPr>
                  </a:lvl9pPr>
                </a:lstStyle>
                <a:p>
                  <a:pPr algn="r" eaLnBrk="1" hangingPunct="1"/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몰디브 섬 해수면 상승</a:t>
                  </a:r>
                </a:p>
              </p:txBody>
            </p:sp>
          </p:grpSp>
        </p:grpSp>
        <p:sp>
          <p:nvSpPr>
            <p:cNvPr id="88" name="모서리가 둥근 직사각형 87"/>
            <p:cNvSpPr/>
            <p:nvPr/>
          </p:nvSpPr>
          <p:spPr>
            <a:xfrm>
              <a:off x="2703494" y="4852201"/>
              <a:ext cx="2214578" cy="1857388"/>
            </a:xfrm>
            <a:prstGeom prst="roundRect">
              <a:avLst>
                <a:gd name="adj" fmla="val 485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7" name="타원 26"/>
          <p:cNvSpPr/>
          <p:nvPr/>
        </p:nvSpPr>
        <p:spPr>
          <a:xfrm>
            <a:off x="8407309" y="3656583"/>
            <a:ext cx="296976" cy="29697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886869BF-9C05-0540-B419-CE488D6BCAB9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53" name="Google Shape;710;p8">
              <a:extLst>
                <a:ext uri="{FF2B5EF4-FFF2-40B4-BE49-F238E27FC236}">
                  <a16:creationId xmlns:a16="http://schemas.microsoft.com/office/drawing/2014/main" id="{5387F80A-1581-CA40-B6A6-4213C39CDBD6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11;p8">
              <a:extLst>
                <a:ext uri="{FF2B5EF4-FFF2-40B4-BE49-F238E27FC236}">
                  <a16:creationId xmlns:a16="http://schemas.microsoft.com/office/drawing/2014/main" id="{D3DCAF9E-3904-0C4E-BD34-1184125BC0DA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F42D32-B8A1-744D-A453-1B41D7DC9320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20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4974208B-61BF-6B47-8B23-FC00761E08B7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D67D92D5-0157-F042-83CD-C5E7E0AC8185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DD7E23B2-2A44-7741-8BE9-1B38F296C331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1" name="이등변 삼각형 76">
                <a:extLst>
                  <a:ext uri="{FF2B5EF4-FFF2-40B4-BE49-F238E27FC236}">
                    <a16:creationId xmlns:a16="http://schemas.microsoft.com/office/drawing/2014/main" id="{6014BE68-7D46-D747-BCD6-996BE97089DC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C4F979EC-E328-F14E-B6E4-461BAC48C99E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4FC6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127F0D1-C78A-794D-A70D-1AD685488D5E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66" name="그래픽 65">
                <a:extLst>
                  <a:ext uri="{FF2B5EF4-FFF2-40B4-BE49-F238E27FC236}">
                    <a16:creationId xmlns:a16="http://schemas.microsoft.com/office/drawing/2014/main" id="{3E84E26D-EFE6-B845-81EC-6EEA52030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67" name="그래픽 66">
                <a:extLst>
                  <a:ext uri="{FF2B5EF4-FFF2-40B4-BE49-F238E27FC236}">
                    <a16:creationId xmlns:a16="http://schemas.microsoft.com/office/drawing/2014/main" id="{3B445AF8-1982-C444-AE78-0C5867188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68" name="그래픽 67">
                <a:extLst>
                  <a:ext uri="{FF2B5EF4-FFF2-40B4-BE49-F238E27FC236}">
                    <a16:creationId xmlns:a16="http://schemas.microsoft.com/office/drawing/2014/main" id="{3A1D6FCF-CCF9-1A4F-8491-1ED355F0B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73" name="그래픽 72">
                <a:extLst>
                  <a:ext uri="{FF2B5EF4-FFF2-40B4-BE49-F238E27FC236}">
                    <a16:creationId xmlns:a16="http://schemas.microsoft.com/office/drawing/2014/main" id="{279F26A0-0430-EB40-8D04-121217CFB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74" name="그래픽 73">
                <a:extLst>
                  <a:ext uri="{FF2B5EF4-FFF2-40B4-BE49-F238E27FC236}">
                    <a16:creationId xmlns:a16="http://schemas.microsoft.com/office/drawing/2014/main" id="{30A625B4-4DBF-8E4B-BAC0-54B28F85A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75" name="그래픽 74">
                <a:extLst>
                  <a:ext uri="{FF2B5EF4-FFF2-40B4-BE49-F238E27FC236}">
                    <a16:creationId xmlns:a16="http://schemas.microsoft.com/office/drawing/2014/main" id="{BC343023-D4C2-B444-8A6C-6ECB5AD17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76" name="그래픽 75">
                <a:extLst>
                  <a:ext uri="{FF2B5EF4-FFF2-40B4-BE49-F238E27FC236}">
                    <a16:creationId xmlns:a16="http://schemas.microsoft.com/office/drawing/2014/main" id="{E8246F31-824C-3C45-849D-1A6A7EB5E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77" name="그래픽 76">
                <a:extLst>
                  <a:ext uri="{FF2B5EF4-FFF2-40B4-BE49-F238E27FC236}">
                    <a16:creationId xmlns:a16="http://schemas.microsoft.com/office/drawing/2014/main" id="{33616E21-B019-F74C-83C2-FA38A231C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78" name="그래픽 77">
                <a:extLst>
                  <a:ext uri="{FF2B5EF4-FFF2-40B4-BE49-F238E27FC236}">
                    <a16:creationId xmlns:a16="http://schemas.microsoft.com/office/drawing/2014/main" id="{29ACA64F-962D-AE41-B707-2D734126B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2570FF09-3260-D94C-80AB-B0E81099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8A8200F-A33F-42D6-843E-A585C6A9EF23}"/>
              </a:ext>
            </a:extLst>
          </p:cNvPr>
          <p:cNvSpPr txBox="1"/>
          <p:nvPr/>
        </p:nvSpPr>
        <p:spPr>
          <a:xfrm>
            <a:off x="1" y="2124447"/>
            <a:ext cx="2006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기후변화로 인한</a:t>
            </a:r>
            <a:endParaRPr lang="en-US" altLang="ko-KR" dirty="0"/>
          </a:p>
          <a:p>
            <a:r>
              <a:rPr lang="ko-KR" altLang="en-US" dirty="0"/>
              <a:t>현재 상황은</a:t>
            </a:r>
            <a:endParaRPr lang="en-US" altLang="ko-KR" dirty="0"/>
          </a:p>
          <a:p>
            <a:r>
              <a:rPr lang="ko-KR" altLang="en-US" dirty="0"/>
              <a:t>어떤가요</a:t>
            </a:r>
            <a:r>
              <a:rPr lang="en-US" altLang="ko-K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16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FBB7F1A5-05D1-7E40-8A62-135E600F05FE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6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C3AF4-1CD3-3243-8195-1FCDF7B2F9E6}"/>
              </a:ext>
            </a:extLst>
          </p:cNvPr>
          <p:cNvSpPr txBox="1"/>
          <p:nvPr/>
        </p:nvSpPr>
        <p:spPr>
          <a:xfrm>
            <a:off x="1797125" y="3977810"/>
            <a:ext cx="7099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앞으로</a:t>
            </a:r>
            <a:endParaRPr lang="en-US" altLang="ko-K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어떻게</a:t>
            </a:r>
            <a:r>
              <a:rPr lang="en-US" altLang="ko-K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lang="ko-KR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변할까</a:t>
            </a:r>
            <a:r>
              <a:rPr lang="en-US" altLang="ko-K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4F25547-4F91-8645-BD3F-CBF5236E380E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16" name="Google Shape;2681;p39">
              <a:extLst>
                <a:ext uri="{FF2B5EF4-FFF2-40B4-BE49-F238E27FC236}">
                  <a16:creationId xmlns:a16="http://schemas.microsoft.com/office/drawing/2014/main" id="{255E5B6B-5076-7A4C-B391-F5AE9075EFEB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18" name="Google Shape;2682;p39">
                <a:extLst>
                  <a:ext uri="{FF2B5EF4-FFF2-40B4-BE49-F238E27FC236}">
                    <a16:creationId xmlns:a16="http://schemas.microsoft.com/office/drawing/2014/main" id="{92DE5208-F383-084A-A225-5BF5739B6C56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01A4C8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683;p39">
                <a:extLst>
                  <a:ext uri="{FF2B5EF4-FFF2-40B4-BE49-F238E27FC236}">
                    <a16:creationId xmlns:a16="http://schemas.microsoft.com/office/drawing/2014/main" id="{DFE006E6-AF0C-FB45-8093-15A96C98F92E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2697;p39">
              <a:extLst>
                <a:ext uri="{FF2B5EF4-FFF2-40B4-BE49-F238E27FC236}">
                  <a16:creationId xmlns:a16="http://schemas.microsoft.com/office/drawing/2014/main" id="{B29CE151-BF76-FE4D-AA76-193D937DE201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-US" altLang="ko-KR" sz="7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04</a:t>
              </a:r>
              <a:endParaRPr lang="en" sz="7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40BF7F05-8375-A445-ABE1-FD1261B3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EA64E946-DCB7-FE4C-ABAF-D64E1D1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DF51312D-72CA-314E-9F08-BF158B444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8E03B451-E825-7642-B434-79823FBAE1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42E263FE-83B4-0547-898B-DF7ABFB718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F844589F-264F-7F4D-9D8E-7509586BA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F3E7E440-A7A3-994F-82C8-9A08BBCC94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5C90063F-032E-D549-86B2-8C37CAF556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BA8AB8FC-F11F-2E42-AD71-AFA31AFC08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7DCFA66C-C74A-934A-96BF-B8E10B1DC9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094E09A2-F4A5-2843-A104-2B8C9E2A50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1798770" y="653167"/>
            <a:ext cx="612000" cy="391147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1890618A-C834-8344-81C0-974F6A7257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8292583" y="653168"/>
            <a:ext cx="612000" cy="3911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산출과정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22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2014" y="1497354"/>
            <a:ext cx="8333200" cy="477142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199942" y="6391981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표준 강의자료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42446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 경로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23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sp>
        <p:nvSpPr>
          <p:cNvPr id="82" name="대각선 방향의 모서리가 둥근 사각형 32">
            <a:extLst>
              <a:ext uri="{FF2B5EF4-FFF2-40B4-BE49-F238E27FC236}">
                <a16:creationId xmlns:a16="http://schemas.microsoft.com/office/drawing/2014/main" id="{8ABB0D99-BED4-4F95-8161-13C2193E71C9}"/>
              </a:ext>
            </a:extLst>
          </p:cNvPr>
          <p:cNvSpPr/>
          <p:nvPr/>
        </p:nvSpPr>
        <p:spPr>
          <a:xfrm rot="10800000" flipH="1">
            <a:off x="2489180" y="2714825"/>
            <a:ext cx="7643866" cy="3429024"/>
          </a:xfrm>
          <a:prstGeom prst="round2DiagRect">
            <a:avLst>
              <a:gd name="adj1" fmla="val 6592"/>
              <a:gd name="adj2" fmla="val 0"/>
            </a:avLst>
          </a:prstGeom>
          <a:noFill/>
          <a:ln>
            <a:solidFill>
              <a:srgbClr val="DFA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58ED3BD4-3AC3-4239-8A64-8BE22E25C40C}"/>
              </a:ext>
            </a:extLst>
          </p:cNvPr>
          <p:cNvGrpSpPr/>
          <p:nvPr/>
        </p:nvGrpSpPr>
        <p:grpSpPr>
          <a:xfrm>
            <a:off x="2560618" y="6326944"/>
            <a:ext cx="7643866" cy="547625"/>
            <a:chOff x="2560618" y="6161964"/>
            <a:chExt cx="7643866" cy="547625"/>
          </a:xfrm>
        </p:grpSpPr>
        <p:grpSp>
          <p:nvGrpSpPr>
            <p:cNvPr id="85" name="그룹 39">
              <a:extLst>
                <a:ext uri="{FF2B5EF4-FFF2-40B4-BE49-F238E27FC236}">
                  <a16:creationId xmlns:a16="http://schemas.microsoft.com/office/drawing/2014/main" id="{FF1DCE09-D786-4C80-9739-160C566D2FCA}"/>
                </a:ext>
              </a:extLst>
            </p:cNvPr>
            <p:cNvGrpSpPr/>
            <p:nvPr/>
          </p:nvGrpSpPr>
          <p:grpSpPr>
            <a:xfrm>
              <a:off x="2955956" y="6239311"/>
              <a:ext cx="7248528" cy="369332"/>
              <a:chOff x="3241708" y="5983067"/>
              <a:chExt cx="7248528" cy="369332"/>
            </a:xfrm>
          </p:grpSpPr>
          <p:sp>
            <p:nvSpPr>
              <p:cNvPr id="87" name="모서리가 둥근 직사각형 26">
                <a:extLst>
                  <a:ext uri="{FF2B5EF4-FFF2-40B4-BE49-F238E27FC236}">
                    <a16:creationId xmlns:a16="http://schemas.microsoft.com/office/drawing/2014/main" id="{EA360020-3B51-45E7-9300-64874255099B}"/>
                  </a:ext>
                </a:extLst>
              </p:cNvPr>
              <p:cNvSpPr/>
              <p:nvPr/>
            </p:nvSpPr>
            <p:spPr>
              <a:xfrm>
                <a:off x="3241708" y="5999164"/>
                <a:ext cx="7248528" cy="347943"/>
              </a:xfrm>
              <a:prstGeom prst="roundRect">
                <a:avLst/>
              </a:prstGeom>
              <a:solidFill>
                <a:srgbClr val="DFA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88" name="Rectangle 13">
                <a:extLst>
                  <a:ext uri="{FF2B5EF4-FFF2-40B4-BE49-F238E27FC236}">
                    <a16:creationId xmlns:a16="http://schemas.microsoft.com/office/drawing/2014/main" id="{FA33D6EF-11A5-49E6-A309-F477E1BD5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7874" y="5983067"/>
                <a:ext cx="6643734" cy="369332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ko-KR" altLang="en-US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우리의 약속 </a:t>
                </a:r>
                <a:r>
                  <a: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기후변화의 인위적 원인을 일으키는 행동을 하지 말자</a:t>
                </a:r>
                <a:r>
                  <a: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!</a:t>
                </a:r>
                <a:endParaRPr lang="ko-KR" altLang="en-US" sz="18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pic>
          <p:nvPicPr>
            <p:cNvPr id="86" name="그림 85" descr="구름아이콘.gif">
              <a:extLst>
                <a:ext uri="{FF2B5EF4-FFF2-40B4-BE49-F238E27FC236}">
                  <a16:creationId xmlns:a16="http://schemas.microsoft.com/office/drawing/2014/main" id="{A7FCBC93-36F6-4EFB-82BC-8E19F8DD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0E5BA914-8B1F-41AB-97CC-2124FAF1EEA3}"/>
              </a:ext>
            </a:extLst>
          </p:cNvPr>
          <p:cNvSpPr txBox="1"/>
          <p:nvPr/>
        </p:nvSpPr>
        <p:spPr>
          <a:xfrm>
            <a:off x="2560618" y="6995341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A0ECD82C-22DD-46D5-A003-52F6EB77DD2F}"/>
              </a:ext>
            </a:extLst>
          </p:cNvPr>
          <p:cNvGrpSpPr/>
          <p:nvPr/>
        </p:nvGrpSpPr>
        <p:grpSpPr>
          <a:xfrm>
            <a:off x="2433881" y="1234213"/>
            <a:ext cx="7984118" cy="1044580"/>
            <a:chOff x="557214" y="4890974"/>
            <a:chExt cx="8986836" cy="1044580"/>
          </a:xfrm>
        </p:grpSpPr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77A66DAF-34C5-4796-B146-8F189D7AC9E8}"/>
                </a:ext>
              </a:extLst>
            </p:cNvPr>
            <p:cNvSpPr/>
            <p:nvPr/>
          </p:nvSpPr>
          <p:spPr>
            <a:xfrm>
              <a:off x="557214" y="4890974"/>
              <a:ext cx="8986836" cy="10445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spc="-150" dirty="0"/>
            </a:p>
          </p:txBody>
        </p:sp>
        <p:sp>
          <p:nvSpPr>
            <p:cNvPr id="109" name="Rectangle 11">
              <a:extLst>
                <a:ext uri="{FF2B5EF4-FFF2-40B4-BE49-F238E27FC236}">
                  <a16:creationId xmlns:a16="http://schemas.microsoft.com/office/drawing/2014/main" id="{822D62CE-F55A-4497-866D-4438959CF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32" y="5008781"/>
              <a:ext cx="8863619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SSP(Shared Socioeconomic Pathways, </a:t>
              </a:r>
              <a:r>
                <a:rPr lang="ko-KR" alt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공통사회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sz="1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경제경로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시나리오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63538" indent="-363538"/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온실가스 감축 수준 및 기후변화 적응대책 수행 여부 등에 따라 미래 사회경제 구조가 어떻게 달라질 것인가를 고려한 새로운 온실가스 경로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</p:txBody>
        </p:sp>
      </p:grpSp>
      <p:pic>
        <p:nvPicPr>
          <p:cNvPr id="83" name="Picture 3">
            <a:extLst>
              <a:ext uri="{FF2B5EF4-FFF2-40B4-BE49-F238E27FC236}">
                <a16:creationId xmlns:a16="http://schemas.microsoft.com/office/drawing/2014/main" id="{F53F241C-B590-4F60-B20D-B1FAA9B1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304" y="2500513"/>
            <a:ext cx="3971769" cy="6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8B06BC3B-3DDE-4451-AC54-AA8CBD000679}"/>
              </a:ext>
            </a:extLst>
          </p:cNvPr>
          <p:cNvSpPr txBox="1"/>
          <p:nvPr/>
        </p:nvSpPr>
        <p:spPr>
          <a:xfrm>
            <a:off x="2632056" y="2500511"/>
            <a:ext cx="325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과거</a:t>
            </a:r>
            <a:r>
              <a:rPr lang="en-US" altLang="ko-KR" sz="1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&amp;</a:t>
            </a:r>
            <a:r>
              <a:rPr lang="ko-KR" altLang="en-US" sz="1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온실가스 배출 경로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AA969E7F-6AA7-15A9-AE1F-50E8E12F72B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2430"/>
          <a:stretch/>
        </p:blipFill>
        <p:spPr>
          <a:xfrm>
            <a:off x="3307701" y="2963287"/>
            <a:ext cx="6149700" cy="3105182"/>
          </a:xfrm>
          <a:prstGeom prst="rect">
            <a:avLst/>
          </a:prstGeom>
        </p:spPr>
      </p:pic>
      <p:sp>
        <p:nvSpPr>
          <p:cNvPr id="39" name="타원 38"/>
          <p:cNvSpPr/>
          <p:nvPr/>
        </p:nvSpPr>
        <p:spPr>
          <a:xfrm>
            <a:off x="2254354" y="3110580"/>
            <a:ext cx="144016" cy="14401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 bwMode="auto">
          <a:xfrm>
            <a:off x="3248122" y="2995338"/>
            <a:ext cx="3244258" cy="403225"/>
          </a:xfrm>
          <a:prstGeom prst="roundRect">
            <a:avLst/>
          </a:prstGeom>
          <a:solidFill>
            <a:srgbClr val="03B4B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</a:t>
            </a:r>
          </a:p>
        </p:txBody>
      </p:sp>
      <p:cxnSp>
        <p:nvCxnSpPr>
          <p:cNvPr id="41" name="직선 화살표 연결선 40"/>
          <p:cNvCxnSpPr>
            <a:cxnSpLocks/>
          </p:cNvCxnSpPr>
          <p:nvPr/>
        </p:nvCxnSpPr>
        <p:spPr bwMode="auto">
          <a:xfrm>
            <a:off x="6497287" y="3242816"/>
            <a:ext cx="505597" cy="200927"/>
          </a:xfrm>
          <a:prstGeom prst="straightConnector1">
            <a:avLst/>
          </a:prstGeom>
          <a:ln w="28575">
            <a:solidFill>
              <a:srgbClr val="03B4BD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42615" y="2988543"/>
            <a:ext cx="324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ko-KR" altLang="en-US" sz="1800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우리가 약속을 </a:t>
            </a:r>
            <a:r>
              <a:rPr kumimoji="0" lang="en-US" altLang="ko-KR" sz="1800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0" lang="ko-KR" altLang="en-US" sz="1800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안</a:t>
            </a:r>
            <a:r>
              <a:rPr kumimoji="0" lang="en-US" altLang="ko-KR" sz="1800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kumimoji="0" lang="ko-KR" altLang="en-US" sz="1800" b="1" dirty="0">
                <a:solidFill>
                  <a:srgbClr val="FFFFFF"/>
                </a:solidFill>
                <a:effectLst>
                  <a:glow rad="635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지켰을 경우</a:t>
            </a:r>
          </a:p>
        </p:txBody>
      </p:sp>
      <p:sp>
        <p:nvSpPr>
          <p:cNvPr id="44" name="모서리가 둥근 직사각형 43"/>
          <p:cNvSpPr/>
          <p:nvPr/>
        </p:nvSpPr>
        <p:spPr bwMode="auto">
          <a:xfrm>
            <a:off x="2154215" y="5300330"/>
            <a:ext cx="4338810" cy="40322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800" b="1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lumMod val="40000"/>
                      <a:lumOff val="6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우리가 약속을 “정말 정말 잘” 지켰을 경우</a:t>
            </a:r>
          </a:p>
        </p:txBody>
      </p:sp>
      <p:cxnSp>
        <p:nvCxnSpPr>
          <p:cNvPr id="45" name="직선 화살표 연결선 44"/>
          <p:cNvCxnSpPr>
            <a:cxnSpLocks/>
            <a:stCxn id="44" idx="3"/>
          </p:cNvCxnSpPr>
          <p:nvPr/>
        </p:nvCxnSpPr>
        <p:spPr bwMode="auto">
          <a:xfrm>
            <a:off x="6493025" y="5501943"/>
            <a:ext cx="509859" cy="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기온 전망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24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sp>
        <p:nvSpPr>
          <p:cNvPr id="34" name="모서리가 둥근 직사각형 62">
            <a:extLst>
              <a:ext uri="{FF2B5EF4-FFF2-40B4-BE49-F238E27FC236}">
                <a16:creationId xmlns:a16="http://schemas.microsoft.com/office/drawing/2014/main" id="{DD12E452-DE51-469B-856A-060AF22196AD}"/>
              </a:ext>
            </a:extLst>
          </p:cNvPr>
          <p:cNvSpPr/>
          <p:nvPr/>
        </p:nvSpPr>
        <p:spPr>
          <a:xfrm>
            <a:off x="2773006" y="2494747"/>
            <a:ext cx="7286676" cy="3714776"/>
          </a:xfrm>
          <a:prstGeom prst="roundRect">
            <a:avLst>
              <a:gd name="adj" fmla="val 5466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1A8013B9-3F77-45A0-9FF4-DE97B6735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630130" y="1780369"/>
            <a:ext cx="4372754" cy="66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F768D76-800F-429A-A419-901BB1847000}"/>
              </a:ext>
            </a:extLst>
          </p:cNvPr>
          <p:cNvSpPr txBox="1"/>
          <p:nvPr/>
        </p:nvSpPr>
        <p:spPr>
          <a:xfrm>
            <a:off x="2915882" y="1780367"/>
            <a:ext cx="36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기온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7C92112-4051-40C1-90D7-007F81DF70FF}"/>
              </a:ext>
            </a:extLst>
          </p:cNvPr>
          <p:cNvGrpSpPr/>
          <p:nvPr/>
        </p:nvGrpSpPr>
        <p:grpSpPr>
          <a:xfrm>
            <a:off x="7074892" y="1780358"/>
            <a:ext cx="3859578" cy="400110"/>
            <a:chOff x="2981847" y="4010128"/>
            <a:chExt cx="4076036" cy="4225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C244E8E-7030-4762-8E6D-E6F716B05CDF}"/>
                </a:ext>
              </a:extLst>
            </p:cNvPr>
            <p:cNvSpPr txBox="1"/>
            <p:nvPr/>
          </p:nvSpPr>
          <p:spPr>
            <a:xfrm>
              <a:off x="3011398" y="4010128"/>
              <a:ext cx="4046485" cy="422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고탄소</a:t>
              </a:r>
              <a:r>
                <a:rPr lang="ko-KR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시나리오가 </a:t>
              </a:r>
              <a:r>
                <a:rPr lang="ko-KR" altLang="en-US" sz="1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저탄소</a:t>
              </a:r>
              <a:r>
                <a:rPr lang="ko-KR" altLang="en-US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시나리오에 비해 </a:t>
              </a:r>
              <a:endParaRPr lang="en-US" altLang="ko-KR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평균기온 </a:t>
              </a:r>
              <a:r>
                <a:rPr lang="en-US" altLang="ko-KR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3.3</a:t>
              </a:r>
              <a:r>
                <a:rPr lang="en-US" altLang="ko-KR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℃ </a:t>
              </a:r>
              <a:r>
                <a:rPr lang="ko-KR" altLang="en-US" sz="1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더 높음</a:t>
              </a:r>
              <a:endPara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이등변 삼각형 38">
              <a:extLst>
                <a:ext uri="{FF2B5EF4-FFF2-40B4-BE49-F238E27FC236}">
                  <a16:creationId xmlns:a16="http://schemas.microsoft.com/office/drawing/2014/main" id="{F47F70FC-7B00-4A91-8661-4E11352E5155}"/>
                </a:ext>
              </a:extLst>
            </p:cNvPr>
            <p:cNvSpPr/>
            <p:nvPr/>
          </p:nvSpPr>
          <p:spPr>
            <a:xfrm rot="5400000">
              <a:off x="2968362" y="4082679"/>
              <a:ext cx="86069" cy="59100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D701FFA-EB6D-4C99-ADB8-8A4BCB675770}"/>
              </a:ext>
            </a:extLst>
          </p:cNvPr>
          <p:cNvSpPr txBox="1"/>
          <p:nvPr/>
        </p:nvSpPr>
        <p:spPr>
          <a:xfrm>
            <a:off x="3415948" y="1851805"/>
            <a:ext cx="3914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</a:t>
            </a:r>
            <a:r>
              <a:rPr lang="en-US" altLang="ko-KR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(1995-2014</a:t>
            </a:r>
            <a:r>
              <a:rPr lang="ko-KR" altLang="en-US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대비 </a:t>
            </a:r>
            <a:r>
              <a:rPr lang="en-US" altLang="ko-KR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2000-2100</a:t>
            </a:r>
            <a:r>
              <a:rPr lang="ko-KR" altLang="en-US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년의 </a:t>
            </a:r>
            <a:r>
              <a:rPr lang="ko-KR" altLang="en-US" sz="10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전지구</a:t>
            </a:r>
            <a:r>
              <a:rPr lang="ko-KR" altLang="en-US" sz="1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평균 기온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5B882D7-B230-17A6-E36F-453846CBF32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7303" y="2526729"/>
            <a:ext cx="5911845" cy="366734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E5BA914-8B1F-41AB-97CC-2124FAF1EEA3}"/>
              </a:ext>
            </a:extLst>
          </p:cNvPr>
          <p:cNvSpPr txBox="1"/>
          <p:nvPr/>
        </p:nvSpPr>
        <p:spPr>
          <a:xfrm>
            <a:off x="2560618" y="6995341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9417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해수면 전망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25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sp>
        <p:nvSpPr>
          <p:cNvPr id="29" name="모서리가 둥근 직사각형 62">
            <a:extLst>
              <a:ext uri="{FF2B5EF4-FFF2-40B4-BE49-F238E27FC236}">
                <a16:creationId xmlns:a16="http://schemas.microsoft.com/office/drawing/2014/main" id="{7F240F35-046C-4BCD-AD20-40D0D9E1FA97}"/>
              </a:ext>
            </a:extLst>
          </p:cNvPr>
          <p:cNvSpPr/>
          <p:nvPr/>
        </p:nvSpPr>
        <p:spPr>
          <a:xfrm>
            <a:off x="2773006" y="2494747"/>
            <a:ext cx="7286676" cy="3714776"/>
          </a:xfrm>
          <a:prstGeom prst="roundRect">
            <a:avLst>
              <a:gd name="adj" fmla="val 5466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5C34C157-C539-4DC2-9237-B6F14BB40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630130" y="1780369"/>
            <a:ext cx="3148618" cy="66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15738B5-1950-4AB7-B485-D7E80FCA8881}"/>
              </a:ext>
            </a:extLst>
          </p:cNvPr>
          <p:cNvSpPr txBox="1"/>
          <p:nvPr/>
        </p:nvSpPr>
        <p:spPr>
          <a:xfrm>
            <a:off x="2915882" y="1780367"/>
            <a:ext cx="36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해수온도 및 고도 변화</a:t>
            </a: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030C5A88-4060-4B3E-A0F8-19EEF7C47DA4}"/>
              </a:ext>
            </a:extLst>
          </p:cNvPr>
          <p:cNvGrpSpPr/>
          <p:nvPr/>
        </p:nvGrpSpPr>
        <p:grpSpPr>
          <a:xfrm>
            <a:off x="3273072" y="5523112"/>
            <a:ext cx="6317347" cy="547625"/>
            <a:chOff x="3060684" y="5808864"/>
            <a:chExt cx="6317347" cy="547625"/>
          </a:xfrm>
        </p:grpSpPr>
        <p:sp>
          <p:nvSpPr>
            <p:cNvPr id="49" name="모서리가 둥근 직사각형 51">
              <a:extLst>
                <a:ext uri="{FF2B5EF4-FFF2-40B4-BE49-F238E27FC236}">
                  <a16:creationId xmlns:a16="http://schemas.microsoft.com/office/drawing/2014/main" id="{3EE90E20-108A-4F72-B5EF-C8D3095FB653}"/>
                </a:ext>
              </a:extLst>
            </p:cNvPr>
            <p:cNvSpPr/>
            <p:nvPr/>
          </p:nvSpPr>
          <p:spPr>
            <a:xfrm>
              <a:off x="3496698" y="5923771"/>
              <a:ext cx="5881333" cy="319297"/>
            </a:xfrm>
            <a:prstGeom prst="roundRect">
              <a:avLst/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60E152-218D-418A-99FF-33F6D584C4DB}"/>
                </a:ext>
              </a:extLst>
            </p:cNvPr>
            <p:cNvSpPr txBox="1"/>
            <p:nvPr/>
          </p:nvSpPr>
          <p:spPr>
            <a:xfrm>
              <a:off x="3544125" y="5944920"/>
              <a:ext cx="57864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SSP</a:t>
              </a: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 따른 현재 대비 </a:t>
              </a: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21</a:t>
              </a:r>
              <a:r>
                <a:rPr lang="ko-KR" altLang="en-US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세기 말의 해수면 온도</a:t>
              </a:r>
              <a:r>
                <a:rPr lang="en-US" altLang="ko-KR" sz="12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℃)(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좌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 고도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(m)(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변화</a:t>
              </a:r>
              <a:endParaRPr lang="ko-KR" altLang="en-US" sz="1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1" name="그림 50" descr="구름아이콘.gif">
              <a:extLst>
                <a:ext uri="{FF2B5EF4-FFF2-40B4-BE49-F238E27FC236}">
                  <a16:creationId xmlns:a16="http://schemas.microsoft.com/office/drawing/2014/main" id="{323F3279-4B42-48D8-B1B7-307ED41D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060684" y="5808864"/>
              <a:ext cx="547625" cy="547625"/>
            </a:xfrm>
            <a:prstGeom prst="rect">
              <a:avLst/>
            </a:prstGeom>
          </p:spPr>
        </p:pic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639B2DDB-E383-9F17-BD78-E85C54D6F9D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70489" y="2993683"/>
            <a:ext cx="3363461" cy="193710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07405" y="2993683"/>
            <a:ext cx="3524249" cy="19912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E5BA914-8B1F-41AB-97CC-2124FAF1EEA3}"/>
              </a:ext>
            </a:extLst>
          </p:cNvPr>
          <p:cNvSpPr txBox="1"/>
          <p:nvPr/>
        </p:nvSpPr>
        <p:spPr>
          <a:xfrm>
            <a:off x="2560618" y="6995341"/>
            <a:ext cx="3843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4076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해수면 높이 전망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26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38ADF07-7333-478C-9848-3517F38339B1}"/>
              </a:ext>
            </a:extLst>
          </p:cNvPr>
          <p:cNvSpPr/>
          <p:nvPr/>
        </p:nvSpPr>
        <p:spPr>
          <a:xfrm>
            <a:off x="2548564" y="4848689"/>
            <a:ext cx="3865869" cy="676465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1950-2015</a:t>
            </a:r>
            <a:r>
              <a:rPr lang="ko-KR" altLang="en-US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대비 </a:t>
            </a:r>
            <a:r>
              <a:rPr lang="en-US" altLang="ko-KR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2081-2100</a:t>
            </a:r>
            <a:r>
              <a:rPr lang="ko-KR" altLang="en-US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년까지 </a:t>
            </a:r>
            <a:endParaRPr lang="en-US" altLang="ko-KR" sz="1800" spc="-1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북극 </a:t>
            </a:r>
            <a:r>
              <a:rPr lang="en-US" altLang="ko-KR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r>
              <a:rPr lang="ko-KR" altLang="en-US" sz="1800" spc="-1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 해빙 면적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CD9C91-235E-4CD4-92AA-204E171B3049}"/>
              </a:ext>
            </a:extLst>
          </p:cNvPr>
          <p:cNvSpPr txBox="1"/>
          <p:nvPr/>
        </p:nvSpPr>
        <p:spPr>
          <a:xfrm>
            <a:off x="2722160" y="5597831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7" name="Picture 4" descr="본문 #6 참고">
            <a:extLst>
              <a:ext uri="{FF2B5EF4-FFF2-40B4-BE49-F238E27FC236}">
                <a16:creationId xmlns:a16="http://schemas.microsoft.com/office/drawing/2014/main" id="{32C4527D-56A9-4861-97FC-22ECA9721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3269"/>
          <a:stretch/>
        </p:blipFill>
        <p:spPr bwMode="auto">
          <a:xfrm>
            <a:off x="6675445" y="2200119"/>
            <a:ext cx="3744429" cy="33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BB61D0D-C13D-406A-B76B-B660AE06CB28}"/>
              </a:ext>
            </a:extLst>
          </p:cNvPr>
          <p:cNvSpPr txBox="1"/>
          <p:nvPr/>
        </p:nvSpPr>
        <p:spPr>
          <a:xfrm>
            <a:off x="6583649" y="5594335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F55E7E68-47D0-47C5-83FB-3565B3C109AB}"/>
              </a:ext>
            </a:extLst>
          </p:cNvPr>
          <p:cNvGrpSpPr/>
          <p:nvPr/>
        </p:nvGrpSpPr>
        <p:grpSpPr>
          <a:xfrm>
            <a:off x="2698072" y="1137425"/>
            <a:ext cx="7577849" cy="338554"/>
            <a:chOff x="2559030" y="1494615"/>
            <a:chExt cx="7716892" cy="33855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49B58DF-5818-47C8-AE10-C6CB97B6E6ED}"/>
                </a:ext>
              </a:extLst>
            </p:cNvPr>
            <p:cNvSpPr txBox="1"/>
            <p:nvPr/>
          </p:nvSpPr>
          <p:spPr>
            <a:xfrm>
              <a:off x="2636706" y="1494615"/>
              <a:ext cx="7639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해수면 상승은 </a:t>
              </a:r>
              <a:r>
                <a:rPr lang="en-US" altLang="ko-KR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SSP</a:t>
              </a:r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에 따라 차이는 있으나 </a:t>
              </a:r>
              <a:r>
                <a:rPr lang="en-US" altLang="ko-KR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2100</a:t>
              </a:r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년 이후에도 계속 될 예정</a:t>
              </a: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16DA899B-C0B5-4798-B54E-7FCE134D59FA}"/>
                </a:ext>
              </a:extLst>
            </p:cNvPr>
            <p:cNvCxnSpPr/>
            <p:nvPr/>
          </p:nvCxnSpPr>
          <p:spPr>
            <a:xfrm rot="5400000">
              <a:off x="2452667" y="1673210"/>
              <a:ext cx="214314" cy="1588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5AFD3734-19FA-11D6-01B1-9ECA26AB6A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4431" y="2352204"/>
            <a:ext cx="4288227" cy="21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27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sp>
        <p:nvSpPr>
          <p:cNvPr id="29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844" y="6389422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F01AF36F-F7F2-404F-9EA7-BEDA44F098B4}"/>
              </a:ext>
            </a:extLst>
          </p:cNvPr>
          <p:cNvGrpSpPr/>
          <p:nvPr/>
        </p:nvGrpSpPr>
        <p:grpSpPr>
          <a:xfrm>
            <a:off x="2698072" y="1137425"/>
            <a:ext cx="7577849" cy="338554"/>
            <a:chOff x="2559030" y="1494615"/>
            <a:chExt cx="7716892" cy="33855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9EB5E5-B5AE-4316-819A-D387A669CA7F}"/>
                </a:ext>
              </a:extLst>
            </p:cNvPr>
            <p:cNvSpPr txBox="1"/>
            <p:nvPr/>
          </p:nvSpPr>
          <p:spPr>
            <a:xfrm>
              <a:off x="2636706" y="1494615"/>
              <a:ext cx="7639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현재 대비</a:t>
              </a:r>
              <a:r>
                <a:rPr lang="en-US" altLang="ko-KR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, 21</a:t>
              </a:r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세기 우리나라의 기온 및 강수량 전망 </a:t>
              </a: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244027F9-271E-477F-B351-E82F7B7056C3}"/>
                </a:ext>
              </a:extLst>
            </p:cNvPr>
            <p:cNvCxnSpPr/>
            <p:nvPr/>
          </p:nvCxnSpPr>
          <p:spPr>
            <a:xfrm rot="5400000">
              <a:off x="2452667" y="1673210"/>
              <a:ext cx="214314" cy="1588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AC0A62A2-5E32-2671-070E-759F2434607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5234" y="2007602"/>
            <a:ext cx="7812866" cy="40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극한기후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28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F01AF36F-F7F2-404F-9EA7-BEDA44F098B4}"/>
              </a:ext>
            </a:extLst>
          </p:cNvPr>
          <p:cNvGrpSpPr/>
          <p:nvPr/>
        </p:nvGrpSpPr>
        <p:grpSpPr>
          <a:xfrm>
            <a:off x="2698072" y="1137425"/>
            <a:ext cx="7577849" cy="338554"/>
            <a:chOff x="2559030" y="1494615"/>
            <a:chExt cx="7716892" cy="33855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9EB5E5-B5AE-4316-819A-D387A669CA7F}"/>
                </a:ext>
              </a:extLst>
            </p:cNvPr>
            <p:cNvSpPr txBox="1"/>
            <p:nvPr/>
          </p:nvSpPr>
          <p:spPr>
            <a:xfrm>
              <a:off x="2636706" y="1494615"/>
              <a:ext cx="7639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현재 대비</a:t>
              </a:r>
              <a:r>
                <a:rPr lang="en-US" altLang="ko-KR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, 21</a:t>
              </a:r>
              <a:r>
                <a:rPr lang="ko-KR" altLang="en-US" sz="1600" b="1" spc="-50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세기 우리나라의 극한기후 변화</a:t>
              </a: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244027F9-271E-477F-B351-E82F7B7056C3}"/>
                </a:ext>
              </a:extLst>
            </p:cNvPr>
            <p:cNvCxnSpPr/>
            <p:nvPr/>
          </p:nvCxnSpPr>
          <p:spPr>
            <a:xfrm rot="5400000">
              <a:off x="2452667" y="1673210"/>
              <a:ext cx="214314" cy="1588"/>
            </a:xfrm>
            <a:prstGeom prst="line">
              <a:avLst/>
            </a:prstGeom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94D74D82-287C-7EAD-E4B7-EF183F149FA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10875"/>
          <a:stretch/>
        </p:blipFill>
        <p:spPr>
          <a:xfrm>
            <a:off x="2364755" y="1568428"/>
            <a:ext cx="4065262" cy="268481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B8243B-CFE8-B01F-6ACA-F84025D9B38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7829"/>
          <a:stretch/>
        </p:blipFill>
        <p:spPr>
          <a:xfrm>
            <a:off x="6186509" y="1568427"/>
            <a:ext cx="4115730" cy="268481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AE155F5-D630-B50E-AAB3-3F5845A8892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0799"/>
          <a:stretch/>
        </p:blipFill>
        <p:spPr>
          <a:xfrm>
            <a:off x="2365301" y="4423571"/>
            <a:ext cx="4006136" cy="2742572"/>
          </a:xfrm>
          <a:prstGeom prst="rect">
            <a:avLst/>
          </a:prstGeom>
        </p:spPr>
      </p:pic>
      <p:sp>
        <p:nvSpPr>
          <p:cNvPr id="34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844" y="6389422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9289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미래기후 전망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32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인포그래픽</a:t>
            </a:r>
            <a:endParaRPr lang="ko-KR" altLang="en-US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17C50B8-DB5E-3740-9812-C06B8EF40F58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30" name="Google Shape;710;p8">
              <a:extLst>
                <a:ext uri="{FF2B5EF4-FFF2-40B4-BE49-F238E27FC236}">
                  <a16:creationId xmlns:a16="http://schemas.microsoft.com/office/drawing/2014/main" id="{B9A67474-9749-1544-B953-33A5F50A558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1;p8">
              <a:extLst>
                <a:ext uri="{FF2B5EF4-FFF2-40B4-BE49-F238E27FC236}">
                  <a16:creationId xmlns:a16="http://schemas.microsoft.com/office/drawing/2014/main" id="{A63C921F-B332-FD4D-B336-6F0CEB35E49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B3FE2E-B9FD-0C46-90D2-961FC6D34FB9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29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5F5C8C55-FC79-5244-B9D3-3673C2FF7EDA}"/>
              </a:ext>
            </a:extLst>
          </p:cNvPr>
          <p:cNvGrpSpPr/>
          <p:nvPr/>
        </p:nvGrpSpPr>
        <p:grpSpPr>
          <a:xfrm>
            <a:off x="0" y="6389"/>
            <a:ext cx="2373750" cy="7561263"/>
            <a:chOff x="0" y="6389"/>
            <a:chExt cx="2373750" cy="756126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D0BC07A-C28E-C04F-96F3-E290943EC108}"/>
                </a:ext>
              </a:extLst>
            </p:cNvPr>
            <p:cNvGrpSpPr/>
            <p:nvPr/>
          </p:nvGrpSpPr>
          <p:grpSpPr>
            <a:xfrm>
              <a:off x="0" y="6389"/>
              <a:ext cx="2373750" cy="7561263"/>
              <a:chOff x="0" y="0"/>
              <a:chExt cx="2373750" cy="7561263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9E50BEDF-8928-734C-93C0-D83881CDCFDD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이등변 삼각형 76">
                <a:extLst>
                  <a:ext uri="{FF2B5EF4-FFF2-40B4-BE49-F238E27FC236}">
                    <a16:creationId xmlns:a16="http://schemas.microsoft.com/office/drawing/2014/main" id="{D616F23B-D704-CB47-8514-940593BEA48A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085DA4AA-8FDB-5646-A951-89D00700E549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F6A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477107-8338-0D43-888A-40338C8952B2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804617-3706-404B-8B43-D35BE02FA28C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기후변화는</a:t>
                </a:r>
                <a:endPara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앞으로</a:t>
                </a:r>
              </a:p>
              <a:p>
                <a:pPr marL="0" indent="0" algn="ctr" defTabSz="986912">
                  <a:buClr>
                    <a:srgbClr val="000000"/>
                  </a:buClr>
                </a:pP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어떻게</a:t>
                </a:r>
                <a:r>
                  <a:rPr lang="en-US" altLang="ko-KR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kern="0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변할까</a:t>
                </a:r>
                <a:r>
                  <a:rPr lang="en-US" altLang="ko-KR" sz="2000" b="1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19" name="그래픽 18">
                <a:extLst>
                  <a:ext uri="{FF2B5EF4-FFF2-40B4-BE49-F238E27FC236}">
                    <a16:creationId xmlns:a16="http://schemas.microsoft.com/office/drawing/2014/main" id="{4403D4A4-4000-E948-87CC-78EAE1213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DAD978F4-A86A-8D4F-901E-E617D206B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21" name="그래픽 20">
                <a:extLst>
                  <a:ext uri="{FF2B5EF4-FFF2-40B4-BE49-F238E27FC236}">
                    <a16:creationId xmlns:a16="http://schemas.microsoft.com/office/drawing/2014/main" id="{ED7D5240-2C72-794F-BFDC-3722411D7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C26419AF-0547-9B49-AAEF-333A6CE26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3" name="그래픽 22">
                <a:extLst>
                  <a:ext uri="{FF2B5EF4-FFF2-40B4-BE49-F238E27FC236}">
                    <a16:creationId xmlns:a16="http://schemas.microsoft.com/office/drawing/2014/main" id="{F5B6A5FF-1467-944F-B4F6-F92317E7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5C815C6A-933B-7D4D-A4F4-20E7611C0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25" name="그래픽 24">
                <a:extLst>
                  <a:ext uri="{FF2B5EF4-FFF2-40B4-BE49-F238E27FC236}">
                    <a16:creationId xmlns:a16="http://schemas.microsoft.com/office/drawing/2014/main" id="{C53E0009-3784-FF49-9553-9BC04F7B5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26" name="그래픽 25">
                <a:extLst>
                  <a:ext uri="{FF2B5EF4-FFF2-40B4-BE49-F238E27FC236}">
                    <a16:creationId xmlns:a16="http://schemas.microsoft.com/office/drawing/2014/main" id="{03F7CEFA-FB57-7841-959B-79D72A45A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27" name="그래픽 26">
                <a:extLst>
                  <a:ext uri="{FF2B5EF4-FFF2-40B4-BE49-F238E27FC236}">
                    <a16:creationId xmlns:a16="http://schemas.microsoft.com/office/drawing/2014/main" id="{38AD66AD-C213-1342-9543-BDB4B8CF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2102EB39-B6A8-A640-BE65-73E033D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137" y="3364669"/>
              <a:ext cx="533875" cy="518400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73E1C29-F018-4BBE-85BB-6E51058DB5B1}"/>
              </a:ext>
            </a:extLst>
          </p:cNvPr>
          <p:cNvGrpSpPr/>
          <p:nvPr/>
        </p:nvGrpSpPr>
        <p:grpSpPr>
          <a:xfrm>
            <a:off x="2141118" y="1738751"/>
            <a:ext cx="8389385" cy="4694754"/>
            <a:chOff x="2183525" y="1656853"/>
            <a:chExt cx="9463748" cy="5363002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8AA3375D-758C-417D-B557-E6025CEFDA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" t="32673" r="6113" b="16960"/>
            <a:stretch/>
          </p:blipFill>
          <p:spPr bwMode="auto">
            <a:xfrm>
              <a:off x="5495251" y="1656853"/>
              <a:ext cx="6152022" cy="536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D2D5A2A1-A6AB-42AD-84CA-0862D9B120A9}"/>
                </a:ext>
              </a:extLst>
            </p:cNvPr>
            <p:cNvGrpSpPr/>
            <p:nvPr/>
          </p:nvGrpSpPr>
          <p:grpSpPr>
            <a:xfrm>
              <a:off x="2183525" y="1656855"/>
              <a:ext cx="3166013" cy="1701680"/>
              <a:chOff x="-453935" y="3462765"/>
              <a:chExt cx="8177137" cy="2357521"/>
            </a:xfrm>
          </p:grpSpPr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9E291C1D-EEAE-4E0E-93CB-F4FCEE40E582}"/>
                  </a:ext>
                </a:extLst>
              </p:cNvPr>
              <p:cNvSpPr/>
              <p:nvPr/>
            </p:nvSpPr>
            <p:spPr>
              <a:xfrm>
                <a:off x="-159845" y="3462765"/>
                <a:ext cx="7588950" cy="23575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CA7516D3-4494-4CC1-B97C-ABBA19BD8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53935" y="3844841"/>
                <a:ext cx="8177137" cy="160739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미래에는</a:t>
                </a:r>
                <a:endParaRPr lang="en-US" altLang="ko-K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폭염이</a:t>
                </a:r>
                <a:endParaRPr lang="en-US" altLang="ko-K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일상이 된다</a:t>
                </a:r>
                <a:r>
                  <a:rPr lang="en-US" altLang="ko-K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rPr>
                  <a:t>!</a:t>
                </a:r>
              </a:p>
            </p:txBody>
          </p:sp>
        </p:grp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AAF6AB41-8281-42BC-B85A-DE292529C5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3" t="20604" r="53150" b="67375"/>
            <a:stretch/>
          </p:blipFill>
          <p:spPr bwMode="auto">
            <a:xfrm>
              <a:off x="2297391" y="3454774"/>
              <a:ext cx="2938279" cy="1767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E916AD8D-3579-454C-A358-A6E25892B7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96" t="20792" r="17133" b="66970"/>
            <a:stretch/>
          </p:blipFill>
          <p:spPr bwMode="auto">
            <a:xfrm>
              <a:off x="2297391" y="5210997"/>
              <a:ext cx="2971832" cy="1798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938" y="6530826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</a:p>
        </p:txBody>
      </p:sp>
    </p:spTree>
    <p:extLst>
      <p:ext uri="{BB962C8B-B14F-4D97-AF65-F5344CB8AC3E}">
        <p14:creationId xmlns:p14="http://schemas.microsoft.com/office/powerpoint/2010/main" val="45603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AA291C0-2F79-45B5-9D38-912822E0E34C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38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3390" y="3977810"/>
            <a:ext cx="4626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기후변화란 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무엇</a:t>
            </a:r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일까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0CC5850-EE59-4A28-8282-2B17BA2CAB8E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15" name="Google Shape;2681;p39">
              <a:extLst>
                <a:ext uri="{FF2B5EF4-FFF2-40B4-BE49-F238E27FC236}">
                  <a16:creationId xmlns:a16="http://schemas.microsoft.com/office/drawing/2014/main" id="{8336BFB5-C1D8-48CF-B127-D7350472479C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17" name="Google Shape;2682;p39">
                <a:extLst>
                  <a:ext uri="{FF2B5EF4-FFF2-40B4-BE49-F238E27FC236}">
                    <a16:creationId xmlns:a16="http://schemas.microsoft.com/office/drawing/2014/main" id="{733430A6-48D3-4A11-9512-D762FE4DF4C8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FFD300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683;p39">
                <a:extLst>
                  <a:ext uri="{FF2B5EF4-FFF2-40B4-BE49-F238E27FC236}">
                    <a16:creationId xmlns:a16="http://schemas.microsoft.com/office/drawing/2014/main" id="{250C1A68-3B58-4167-B6EE-BC984F1C460F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2697;p39">
              <a:extLst>
                <a:ext uri="{FF2B5EF4-FFF2-40B4-BE49-F238E27FC236}">
                  <a16:creationId xmlns:a16="http://schemas.microsoft.com/office/drawing/2014/main" id="{52D48809-F71D-4DDE-9483-01F2B410581E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" sz="7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01</a:t>
              </a:r>
            </a:p>
          </p:txBody>
        </p:sp>
      </p:grpSp>
      <p:pic>
        <p:nvPicPr>
          <p:cNvPr id="20" name="그래픽 19">
            <a:extLst>
              <a:ext uri="{FF2B5EF4-FFF2-40B4-BE49-F238E27FC236}">
                <a16:creationId xmlns:a16="http://schemas.microsoft.com/office/drawing/2014/main" id="{25F6C3FF-86F7-4FC6-B320-7BFD303A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794833" y="660811"/>
            <a:ext cx="610372" cy="3901074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44E33C04-6253-45AE-9601-5894FB5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288195" y="660811"/>
            <a:ext cx="610372" cy="3901074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6D6E73C7-1E77-40F3-81CE-97CE0AC7E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257E8AFD-5386-4C43-BB5E-93B3B0AB7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0535B2B6-5531-40E0-9EE5-85B7B85151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EFB5D260-F226-4375-AF14-A119BFA86D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E97F2040-9634-402B-931A-A25CE052E0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8F337CDF-7933-4E90-81D8-7BE46DFB09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CF338B91-BFA5-4DDF-95C4-F1B6673902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41CD2445-EC2E-4640-BB3C-5B83F491A4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7168" name="그래픽 7167">
            <a:extLst>
              <a:ext uri="{FF2B5EF4-FFF2-40B4-BE49-F238E27FC236}">
                <a16:creationId xmlns:a16="http://schemas.microsoft.com/office/drawing/2014/main" id="{456A6B62-1089-416D-A712-B8C6C8723B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7169" name="그래픽 7168">
            <a:extLst>
              <a:ext uri="{FF2B5EF4-FFF2-40B4-BE49-F238E27FC236}">
                <a16:creationId xmlns:a16="http://schemas.microsoft.com/office/drawing/2014/main" id="{D2D6B548-2B77-4839-B952-7F436D2CB0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E1E05773-0C7E-9546-81F3-FED4ED273757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A5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B6E18-2D09-4C40-9318-CB75A7F2233E}"/>
              </a:ext>
            </a:extLst>
          </p:cNvPr>
          <p:cNvSpPr txBox="1"/>
          <p:nvPr/>
        </p:nvSpPr>
        <p:spPr>
          <a:xfrm>
            <a:off x="1445542" y="3977810"/>
            <a:ext cx="7802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어떤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영향</a:t>
            </a:r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이 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있을까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pic>
        <p:nvPicPr>
          <p:cNvPr id="19" name="그래픽 18">
            <a:extLst>
              <a:ext uri="{FF2B5EF4-FFF2-40B4-BE49-F238E27FC236}">
                <a16:creationId xmlns:a16="http://schemas.microsoft.com/office/drawing/2014/main" id="{E6AB4886-5492-CB45-9304-275D0766F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6A0A9351-87FF-9040-8F38-1BCCFB1CC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5CB5F55E-2792-2845-A414-591D665D4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23B66BE-C242-784E-9F0D-10573708A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B65B2A44-1988-2C44-AC45-F3036763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750609C-7135-E34A-984F-04E77EF5C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93B87EB1-F9F8-2E4F-8D67-C57689C778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649F083E-08C3-284B-A71F-891AA08F1B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FC8EA26F-7722-2C48-B2EE-85A6D81F06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91FFEF76-4F95-7045-8A46-2FB500C1D8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C2008438-56FB-1945-ADF3-DD3FD414CE5D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32" name="Google Shape;2681;p39">
              <a:extLst>
                <a:ext uri="{FF2B5EF4-FFF2-40B4-BE49-F238E27FC236}">
                  <a16:creationId xmlns:a16="http://schemas.microsoft.com/office/drawing/2014/main" id="{94E13BF2-1C84-4C43-899E-9232E1C679A9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34" name="Google Shape;2682;p39">
                <a:extLst>
                  <a:ext uri="{FF2B5EF4-FFF2-40B4-BE49-F238E27FC236}">
                    <a16:creationId xmlns:a16="http://schemas.microsoft.com/office/drawing/2014/main" id="{F18C0DA1-B4C9-3C46-81C0-580AD850F809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FFD300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83;p39">
                <a:extLst>
                  <a:ext uri="{FF2B5EF4-FFF2-40B4-BE49-F238E27FC236}">
                    <a16:creationId xmlns:a16="http://schemas.microsoft.com/office/drawing/2014/main" id="{E3BA9D91-1B37-4643-89E4-D9717229B11C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2697;p39">
              <a:extLst>
                <a:ext uri="{FF2B5EF4-FFF2-40B4-BE49-F238E27FC236}">
                  <a16:creationId xmlns:a16="http://schemas.microsoft.com/office/drawing/2014/main" id="{5BD27339-0ADE-F44C-A7FB-51E7FC881B30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-US" altLang="ko-KR" sz="7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05</a:t>
              </a:r>
              <a:endParaRPr lang="en" sz="7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36" name="그래픽 35">
            <a:extLst>
              <a:ext uri="{FF2B5EF4-FFF2-40B4-BE49-F238E27FC236}">
                <a16:creationId xmlns:a16="http://schemas.microsoft.com/office/drawing/2014/main" id="{240C7334-F92C-FB46-B99D-5DF5026259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1794833" y="660811"/>
            <a:ext cx="610372" cy="3901074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684A3CEC-B258-A147-B40F-29FB1ACF1F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8288195" y="660811"/>
            <a:ext cx="610372" cy="39010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31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기온 상승에 따라 예상되는 변화</a:t>
            </a: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3422B26A-797C-AADA-F2EC-AA1C71984F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91805" y="1336502"/>
            <a:ext cx="8318489" cy="5080356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7290916" y="6427881"/>
            <a:ext cx="276667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기후변화시나리오 표준 강의자료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32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영향</a:t>
            </a:r>
          </a:p>
        </p:txBody>
      </p:sp>
      <p:sp>
        <p:nvSpPr>
          <p:cNvPr id="74" name="모서리가 둥근 직사각형 43">
            <a:extLst>
              <a:ext uri="{FF2B5EF4-FFF2-40B4-BE49-F238E27FC236}">
                <a16:creationId xmlns:a16="http://schemas.microsoft.com/office/drawing/2014/main" id="{F41813A4-2E69-4F64-8E31-50655525B7D3}"/>
              </a:ext>
            </a:extLst>
          </p:cNvPr>
          <p:cNvSpPr/>
          <p:nvPr/>
        </p:nvSpPr>
        <p:spPr>
          <a:xfrm>
            <a:off x="7032975" y="3347893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다양한 품종 개발 및 육성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C667A576-0CB8-4B21-A52A-56ED7F656F53}"/>
              </a:ext>
            </a:extLst>
          </p:cNvPr>
          <p:cNvGrpSpPr/>
          <p:nvPr/>
        </p:nvGrpSpPr>
        <p:grpSpPr>
          <a:xfrm>
            <a:off x="2249900" y="1889895"/>
            <a:ext cx="4965401" cy="1858108"/>
            <a:chOff x="410308" y="1570892"/>
            <a:chExt cx="4965401" cy="1858108"/>
          </a:xfrm>
        </p:grpSpPr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E1B6C368-4254-489A-A536-DCBF3DF9FC2C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7" name="이등변 삼각형 76">
              <a:extLst>
                <a:ext uri="{FF2B5EF4-FFF2-40B4-BE49-F238E27FC236}">
                  <a16:creationId xmlns:a16="http://schemas.microsoft.com/office/drawing/2014/main" id="{02DF2CFC-19CF-4C59-AAFD-73EBE539D4A5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CBD0DF46-8019-4001-87FF-0B6096317B38}"/>
              </a:ext>
            </a:extLst>
          </p:cNvPr>
          <p:cNvGrpSpPr/>
          <p:nvPr/>
        </p:nvGrpSpPr>
        <p:grpSpPr>
          <a:xfrm>
            <a:off x="2291610" y="4431099"/>
            <a:ext cx="4965401" cy="1858108"/>
            <a:chOff x="410308" y="1570892"/>
            <a:chExt cx="4965401" cy="18581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F57A4B2B-6DCB-4A51-A4F0-7C616476FB79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0" name="이등변 삼각형 79">
              <a:extLst>
                <a:ext uri="{FF2B5EF4-FFF2-40B4-BE49-F238E27FC236}">
                  <a16:creationId xmlns:a16="http://schemas.microsoft.com/office/drawing/2014/main" id="{4A7F2F40-2E27-4764-B3A1-706B92D3A91D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81" name="모서리가 둥근 직사각형 43">
            <a:extLst>
              <a:ext uri="{FF2B5EF4-FFF2-40B4-BE49-F238E27FC236}">
                <a16:creationId xmlns:a16="http://schemas.microsoft.com/office/drawing/2014/main" id="{95980978-17DE-4EBC-BF75-C56732EC61BE}"/>
              </a:ext>
            </a:extLst>
          </p:cNvPr>
          <p:cNvSpPr/>
          <p:nvPr/>
        </p:nvSpPr>
        <p:spPr>
          <a:xfrm>
            <a:off x="7032975" y="5889097"/>
            <a:ext cx="3626934" cy="400110"/>
          </a:xfrm>
          <a:prstGeom prst="roundRect">
            <a:avLst>
              <a:gd name="adj" fmla="val 44368"/>
            </a:avLst>
          </a:prstGeom>
          <a:solidFill>
            <a:srgbClr val="FF4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인증제도 및 시설 구축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8FB52B-CE0F-4415-B008-0E0ABB102AFC}"/>
              </a:ext>
            </a:extLst>
          </p:cNvPr>
          <p:cNvSpPr txBox="1"/>
          <p:nvPr/>
        </p:nvSpPr>
        <p:spPr>
          <a:xfrm>
            <a:off x="2433135" y="3389393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백수 현상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4BE18DC-C0A5-4735-AC1F-5B7E9D3A5C45}"/>
              </a:ext>
            </a:extLst>
          </p:cNvPr>
          <p:cNvSpPr txBox="1"/>
          <p:nvPr/>
        </p:nvSpPr>
        <p:spPr>
          <a:xfrm>
            <a:off x="4521246" y="3389393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외래 해충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AE47996-69C3-4252-B6D1-335C8CD318A8}"/>
              </a:ext>
            </a:extLst>
          </p:cNvPr>
          <p:cNvSpPr txBox="1"/>
          <p:nvPr/>
        </p:nvSpPr>
        <p:spPr>
          <a:xfrm>
            <a:off x="2411177" y="5883235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생산량 감소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20022D7-8F3F-442D-BBFD-DE65A7B5C7EF}"/>
              </a:ext>
            </a:extLst>
          </p:cNvPr>
          <p:cNvSpPr txBox="1"/>
          <p:nvPr/>
        </p:nvSpPr>
        <p:spPr>
          <a:xfrm>
            <a:off x="4499288" y="5883235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가축질병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A8655D13-4E1F-42FE-8460-72A99A95A7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52" y="2096150"/>
            <a:ext cx="1925396" cy="1220294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DC58650-92F7-4129-A704-AEADA8A67A8B}"/>
              </a:ext>
            </a:extLst>
          </p:cNvPr>
          <p:cNvSpPr txBox="1"/>
          <p:nvPr/>
        </p:nvSpPr>
        <p:spPr>
          <a:xfrm>
            <a:off x="3215466" y="3070223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8B0DAFA3-61CC-4C5D-B054-702101D3A2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4692902" y="2096150"/>
            <a:ext cx="1790106" cy="122029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AF95CAD9-8280-40AF-A57D-5DDFDC8339E6}"/>
              </a:ext>
            </a:extLst>
          </p:cNvPr>
          <p:cNvSpPr txBox="1"/>
          <p:nvPr/>
        </p:nvSpPr>
        <p:spPr>
          <a:xfrm>
            <a:off x="5388326" y="3070223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90" name="그림 89" descr="담장, 소, 실외, 갈색이(가) 표시된 사진&#10;&#10;자동 생성된 설명">
            <a:extLst>
              <a:ext uri="{FF2B5EF4-FFF2-40B4-BE49-F238E27FC236}">
                <a16:creationId xmlns:a16="http://schemas.microsoft.com/office/drawing/2014/main" id="{8EAFB06C-8C9C-4CD7-AAB7-A5C63D7E674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>
          <a:xfrm>
            <a:off x="2436100" y="4637354"/>
            <a:ext cx="1849111" cy="1162416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57D9F148-19AD-445D-B1CF-99E866EB4187}"/>
              </a:ext>
            </a:extLst>
          </p:cNvPr>
          <p:cNvSpPr txBox="1"/>
          <p:nvPr/>
        </p:nvSpPr>
        <p:spPr>
          <a:xfrm>
            <a:off x="3190529" y="5553549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92" name="그림 91" descr="소, 담장, 포유류, 잔디이(가) 표시된 사진&#10;&#10;자동 생성된 설명">
            <a:extLst>
              <a:ext uri="{FF2B5EF4-FFF2-40B4-BE49-F238E27FC236}">
                <a16:creationId xmlns:a16="http://schemas.microsoft.com/office/drawing/2014/main" id="{D3A941B6-D7ED-4802-8D50-1CE1D4144DF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7"/>
          <a:stretch/>
        </p:blipFill>
        <p:spPr>
          <a:xfrm>
            <a:off x="4692902" y="4619902"/>
            <a:ext cx="1790106" cy="117986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C6BEBEB-7B58-49DF-9C4E-C04304F6E618}"/>
              </a:ext>
            </a:extLst>
          </p:cNvPr>
          <p:cNvSpPr txBox="1"/>
          <p:nvPr/>
        </p:nvSpPr>
        <p:spPr>
          <a:xfrm>
            <a:off x="5373507" y="5553548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grpSp>
        <p:nvGrpSpPr>
          <p:cNvPr id="94" name="그룹 93">
            <a:extLst>
              <a:ext uri="{FF2B5EF4-FFF2-40B4-BE49-F238E27FC236}">
                <a16:creationId xmlns:a16="http://schemas.microsoft.com/office/drawing/2014/main" id="{60EAB58D-EB88-4076-82C5-E256431C20C3}"/>
              </a:ext>
            </a:extLst>
          </p:cNvPr>
          <p:cNvGrpSpPr/>
          <p:nvPr/>
        </p:nvGrpSpPr>
        <p:grpSpPr>
          <a:xfrm>
            <a:off x="7359345" y="1979658"/>
            <a:ext cx="2974194" cy="1240072"/>
            <a:chOff x="5824031" y="1660655"/>
            <a:chExt cx="2974194" cy="1240072"/>
          </a:xfrm>
        </p:grpSpPr>
        <p:pic>
          <p:nvPicPr>
            <p:cNvPr id="95" name="그림 94" descr="식물, 실외, 과일, 꽃이(가) 표시된 사진&#10;&#10;자동 생성된 설명">
              <a:extLst>
                <a:ext uri="{FF2B5EF4-FFF2-40B4-BE49-F238E27FC236}">
                  <a16:creationId xmlns:a16="http://schemas.microsoft.com/office/drawing/2014/main" id="{ADEEC35D-F577-41A9-BF62-627FBC09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10" y="1680433"/>
              <a:ext cx="1072524" cy="1220294"/>
            </a:xfrm>
            <a:prstGeom prst="rect">
              <a:avLst/>
            </a:prstGeom>
          </p:spPr>
        </p:pic>
        <p:pic>
          <p:nvPicPr>
            <p:cNvPr id="96" name="그림 95" descr="과일, 포도, 실외, 테이블이(가) 표시된 사진&#10;&#10;자동 생성된 설명">
              <a:extLst>
                <a:ext uri="{FF2B5EF4-FFF2-40B4-BE49-F238E27FC236}">
                  <a16:creationId xmlns:a16="http://schemas.microsoft.com/office/drawing/2014/main" id="{17B999EC-65F0-4D16-984A-0DD89591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61" y="1660655"/>
              <a:ext cx="1789764" cy="1220294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A7B224D-16DB-41C2-B002-E25140739601}"/>
                </a:ext>
              </a:extLst>
            </p:cNvPr>
            <p:cNvSpPr txBox="1"/>
            <p:nvPr/>
          </p:nvSpPr>
          <p:spPr>
            <a:xfrm>
              <a:off x="5824031" y="2654506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연합뉴스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9BF0BF1-9906-4735-A942-C09B828AE530}"/>
                </a:ext>
              </a:extLst>
            </p:cNvPr>
            <p:cNvSpPr txBox="1"/>
            <p:nvPr/>
          </p:nvSpPr>
          <p:spPr>
            <a:xfrm>
              <a:off x="7703543" y="2628109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데일리안</a:t>
              </a:r>
            </a:p>
          </p:txBody>
        </p:sp>
      </p:grpSp>
      <p:pic>
        <p:nvPicPr>
          <p:cNvPr id="99" name="그림 98" descr="그리기이(가) 표시된 사진&#10;&#10;자동 생성된 설명">
            <a:extLst>
              <a:ext uri="{FF2B5EF4-FFF2-40B4-BE49-F238E27FC236}">
                <a16:creationId xmlns:a16="http://schemas.microsoft.com/office/drawing/2014/main" id="{74B8D1D1-2972-4007-B89A-55BE7DD692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76" y="4405824"/>
            <a:ext cx="1335331" cy="1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0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33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농업과 생태계에 미치는 영향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E5538D-94F8-6345-F067-08D53E9C3E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50356" y="1355040"/>
            <a:ext cx="4481422" cy="52947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0B81447-6030-2F21-E0F2-4682CD4AD20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3303"/>
          <a:stretch/>
        </p:blipFill>
        <p:spPr>
          <a:xfrm>
            <a:off x="6675672" y="1294224"/>
            <a:ext cx="3864170" cy="57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33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34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9" name="표 28">
            <a:extLst>
              <a:ext uri="{FF2B5EF4-FFF2-40B4-BE49-F238E27FC236}">
                <a16:creationId xmlns:a16="http://schemas.microsoft.com/office/drawing/2014/main" id="{CCD7413C-5D85-4596-AF90-7BEFB3A24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549824"/>
              </p:ext>
            </p:extLst>
          </p:nvPr>
        </p:nvGraphicFramePr>
        <p:xfrm>
          <a:off x="2373750" y="1531357"/>
          <a:ext cx="8017574" cy="473935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63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6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313"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세부분야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기상∙기후현상</a:t>
                      </a:r>
                      <a:endParaRPr lang="ko-KR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2872" rtl="0" eaLnBrk="1" latinLnBrk="1" hangingPunct="1"/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영향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 및 한파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 및 하강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심혈관계 및 뇌혈관 영향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고온 및 저온 관련 질병 및 사망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기상재해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집중호우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태풍 등 이상기후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사망과 상해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감염병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매개체 수 증가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말라리아 등 매개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대기오염 및</a:t>
                      </a:r>
                      <a:endParaRPr lang="en-US" altLang="ko-KR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화학물질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질환 유발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407541364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 유발물질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알레르기성 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857296307"/>
                  </a:ext>
                </a:extLst>
              </a:tr>
            </a:tbl>
          </a:graphicData>
        </a:graphic>
      </p:graphicFrame>
      <p:sp>
        <p:nvSpPr>
          <p:cNvPr id="39" name="직사각형 38">
            <a:extLst>
              <a:ext uri="{FF2B5EF4-FFF2-40B4-BE49-F238E27FC236}">
                <a16:creationId xmlns:a16="http://schemas.microsoft.com/office/drawing/2014/main" id="{36B86803-E625-4564-8F68-3212DA43EEAA}"/>
              </a:ext>
            </a:extLst>
          </p:cNvPr>
          <p:cNvSpPr/>
          <p:nvPr/>
        </p:nvSpPr>
        <p:spPr>
          <a:xfrm>
            <a:off x="5287332" y="7107203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지자체 기후변화 적응대책 세부시행계획 수립 지원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건강부분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(2015)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277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35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주는 영향</a:t>
            </a:r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227A4684-4A8D-43FA-A379-02E9BF1266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56" y="1201954"/>
            <a:ext cx="3575054" cy="327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4F427655-8C4B-4538-9B37-4EC8127893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16" y="4553759"/>
            <a:ext cx="3579594" cy="289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0D16623-C290-CB7C-56DF-6BF0B22BE7D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81713" y="278612"/>
            <a:ext cx="3504109" cy="4490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37E62D7-683F-F45F-7DDE-E996327D166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81713" y="4833183"/>
            <a:ext cx="3014243" cy="2619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503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36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주는 영향</a:t>
            </a:r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DF27B112-0140-43B6-B028-200FFBFA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83" y="4666310"/>
            <a:ext cx="3786472" cy="24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F93706-C9C4-4201-A904-8855E9405779}"/>
              </a:ext>
            </a:extLst>
          </p:cNvPr>
          <p:cNvSpPr txBox="1"/>
          <p:nvPr/>
        </p:nvSpPr>
        <p:spPr>
          <a:xfrm>
            <a:off x="2291805" y="1660291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기후변화 대응 비용</a:t>
            </a:r>
            <a:r>
              <a:rPr lang="en-US" altLang="ko-KR" dirty="0"/>
              <a:t>]</a:t>
            </a:r>
          </a:p>
          <a:p>
            <a:pPr marL="87313" indent="-87313"/>
            <a:r>
              <a:rPr lang="en-US" altLang="ko-KR" dirty="0"/>
              <a:t>-</a:t>
            </a:r>
            <a:r>
              <a:rPr lang="en-US" altLang="ko-KR" sz="1400" dirty="0"/>
              <a:t> </a:t>
            </a:r>
            <a:r>
              <a:rPr lang="ko-KR" altLang="en-US" sz="1400" dirty="0"/>
              <a:t>기후변화 문제를 방치할 경우 </a:t>
            </a:r>
            <a:r>
              <a:rPr lang="en-US" altLang="ko-KR" sz="1400" dirty="0"/>
              <a:t>GDP</a:t>
            </a:r>
            <a:r>
              <a:rPr lang="ko-KR" altLang="en-US" sz="1400" dirty="0"/>
              <a:t>의 </a:t>
            </a:r>
            <a:r>
              <a:rPr lang="en-US" altLang="ko-KR" sz="1400" dirty="0"/>
              <a:t>5~20%</a:t>
            </a:r>
            <a:r>
              <a:rPr lang="ko-KR" altLang="en-US" sz="1400" dirty="0"/>
              <a:t>의 기후변화 대응 비용 소요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8AE754-FD9A-48DB-BD7C-519751489E02}"/>
              </a:ext>
            </a:extLst>
          </p:cNvPr>
          <p:cNvSpPr txBox="1"/>
          <p:nvPr/>
        </p:nvSpPr>
        <p:spPr>
          <a:xfrm>
            <a:off x="7895681" y="2444677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탄소시장 활성화</a:t>
            </a:r>
            <a:r>
              <a:rPr lang="en-US" altLang="ko-KR" dirty="0"/>
              <a:t>]</a:t>
            </a:r>
          </a:p>
          <a:p>
            <a:pPr marL="87313" indent="-87313"/>
            <a:r>
              <a:rPr lang="en-US" altLang="ko-KR" dirty="0"/>
              <a:t>-</a:t>
            </a:r>
            <a:r>
              <a:rPr lang="en-US" altLang="ko-KR" sz="1400" dirty="0"/>
              <a:t> </a:t>
            </a:r>
            <a:r>
              <a:rPr lang="ko-KR" altLang="en-US" sz="1400" dirty="0"/>
              <a:t>이산화 탄소를 상품화한 </a:t>
            </a:r>
            <a:r>
              <a:rPr lang="ko-KR" altLang="en-US" sz="1400" dirty="0" err="1"/>
              <a:t>배출권</a:t>
            </a:r>
            <a:r>
              <a:rPr lang="ko-KR" altLang="en-US" sz="1400" dirty="0"/>
              <a:t> 거래 시장 규모가 확대되고 그 거래량이 폭발적으로 증가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FF4D79-4B58-4AF4-8F02-7E55E1C53ADC}"/>
              </a:ext>
            </a:extLst>
          </p:cNvPr>
          <p:cNvSpPr txBox="1"/>
          <p:nvPr/>
        </p:nvSpPr>
        <p:spPr>
          <a:xfrm>
            <a:off x="2291804" y="3849396"/>
            <a:ext cx="2728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 err="1"/>
              <a:t>고탄소</a:t>
            </a:r>
            <a:r>
              <a:rPr lang="ko-KR" altLang="en-US" dirty="0"/>
              <a:t> 제품 가격 하락</a:t>
            </a:r>
            <a:r>
              <a:rPr lang="en-US" altLang="ko-KR" dirty="0"/>
              <a:t>]</a:t>
            </a:r>
          </a:p>
          <a:p>
            <a:pPr marL="87313" indent="-87313"/>
            <a:r>
              <a:rPr lang="en-US" altLang="ko-KR" sz="1400" dirty="0"/>
              <a:t>-</a:t>
            </a:r>
            <a:r>
              <a:rPr lang="ko-KR" altLang="en-US" sz="1400" dirty="0"/>
              <a:t> </a:t>
            </a:r>
            <a:r>
              <a:rPr lang="ko-KR" altLang="en-US" sz="1400" dirty="0" err="1"/>
              <a:t>생산시</a:t>
            </a:r>
            <a:r>
              <a:rPr lang="ko-KR" altLang="en-US" sz="1400" dirty="0"/>
              <a:t> 이산화탄소 배출량이 </a:t>
            </a:r>
            <a:r>
              <a:rPr lang="ko-KR" altLang="en-US" sz="1400" dirty="0" err="1"/>
              <a:t>많은은</a:t>
            </a:r>
            <a:r>
              <a:rPr lang="ko-KR" altLang="en-US" sz="1400" dirty="0"/>
              <a:t> </a:t>
            </a:r>
            <a:r>
              <a:rPr lang="ko-KR" altLang="en-US" sz="1400" dirty="0" err="1"/>
              <a:t>고탄소</a:t>
            </a:r>
            <a:r>
              <a:rPr lang="ko-KR" altLang="en-US" sz="1400" dirty="0"/>
              <a:t> 제품의 경우 수요가 없어 제품 가치 하락 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0B35056-1B4B-43DA-8AC9-E5F459ADC624}"/>
              </a:ext>
            </a:extLst>
          </p:cNvPr>
          <p:cNvGrpSpPr/>
          <p:nvPr/>
        </p:nvGrpSpPr>
        <p:grpSpPr>
          <a:xfrm>
            <a:off x="2266084" y="2278962"/>
            <a:ext cx="8204974" cy="3192771"/>
            <a:chOff x="2266084" y="2278962"/>
            <a:chExt cx="8204974" cy="2586097"/>
          </a:xfrm>
        </p:grpSpPr>
        <p:sp>
          <p:nvSpPr>
            <p:cNvPr id="40" name="순서도: 판단 39">
              <a:extLst>
                <a:ext uri="{FF2B5EF4-FFF2-40B4-BE49-F238E27FC236}">
                  <a16:creationId xmlns:a16="http://schemas.microsoft.com/office/drawing/2014/main" id="{21E0A764-F6EB-49E6-AD0B-56C326263C72}"/>
                </a:ext>
              </a:extLst>
            </p:cNvPr>
            <p:cNvSpPr/>
            <p:nvPr/>
          </p:nvSpPr>
          <p:spPr>
            <a:xfrm>
              <a:off x="4834526" y="2278962"/>
              <a:ext cx="2952750" cy="1104900"/>
            </a:xfrm>
            <a:prstGeom prst="flowChartDecision">
              <a:avLst/>
            </a:prstGeom>
            <a:solidFill>
              <a:srgbClr val="70AD4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순서도: 판단 40">
              <a:extLst>
                <a:ext uri="{FF2B5EF4-FFF2-40B4-BE49-F238E27FC236}">
                  <a16:creationId xmlns:a16="http://schemas.microsoft.com/office/drawing/2014/main" id="{C1D02143-B7D2-48BC-BD7C-3F8E3FEBB8DC}"/>
                </a:ext>
              </a:extLst>
            </p:cNvPr>
            <p:cNvSpPr/>
            <p:nvPr/>
          </p:nvSpPr>
          <p:spPr>
            <a:xfrm>
              <a:off x="4834526" y="2969445"/>
              <a:ext cx="2952750" cy="1104900"/>
            </a:xfrm>
            <a:prstGeom prst="flowChartDecision">
              <a:avLst/>
            </a:prstGeom>
            <a:solidFill>
              <a:srgbClr val="00808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순서도: 판단 41">
              <a:extLst>
                <a:ext uri="{FF2B5EF4-FFF2-40B4-BE49-F238E27FC236}">
                  <a16:creationId xmlns:a16="http://schemas.microsoft.com/office/drawing/2014/main" id="{14F6FDD4-727E-4858-81AE-B2AA34132C9A}"/>
                </a:ext>
              </a:extLst>
            </p:cNvPr>
            <p:cNvSpPr/>
            <p:nvPr/>
          </p:nvSpPr>
          <p:spPr>
            <a:xfrm>
              <a:off x="4834526" y="3659928"/>
              <a:ext cx="2952750" cy="1104900"/>
            </a:xfrm>
            <a:prstGeom prst="flowChartDecision">
              <a:avLst/>
            </a:prstGeom>
            <a:solidFill>
              <a:srgbClr val="0070C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9F52390B-57D9-4323-8318-3791414D9400}"/>
                </a:ext>
              </a:extLst>
            </p:cNvPr>
            <p:cNvCxnSpPr/>
            <p:nvPr/>
          </p:nvCxnSpPr>
          <p:spPr>
            <a:xfrm flipH="1">
              <a:off x="4834526" y="2400519"/>
              <a:ext cx="810079" cy="336990"/>
            </a:xfrm>
            <a:prstGeom prst="line">
              <a:avLst/>
            </a:prstGeom>
            <a:ln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47ECDCCF-1FC5-41FA-B3D1-CCB3752983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2066" y="2737509"/>
              <a:ext cx="2452460" cy="0"/>
            </a:xfrm>
            <a:prstGeom prst="line">
              <a:avLst/>
            </a:prstGeom>
            <a:ln>
              <a:solidFill>
                <a:srgbClr val="70AD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4C485401-BFA6-4B3F-A985-5AEF89A5EA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8519" y="3189085"/>
              <a:ext cx="810079" cy="336990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6977C3B3-2962-4BD9-AAAF-5EDAFDB9D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8598" y="3511561"/>
              <a:ext cx="2452460" cy="0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DC3BAF18-BF04-445B-83F5-F9C07F40BE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6005" y="4528069"/>
              <a:ext cx="810079" cy="336990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0D52403A-FBC6-4C54-B0E9-669F232E8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084" y="4865059"/>
              <a:ext cx="3960000" cy="0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6BFAFC4E-F2FB-4BF6-BA21-C5F50EC2A77D}"/>
              </a:ext>
            </a:extLst>
          </p:cNvPr>
          <p:cNvSpPr/>
          <p:nvPr/>
        </p:nvSpPr>
        <p:spPr>
          <a:xfrm>
            <a:off x="5157542" y="7066780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탄소 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</a:p>
        </p:txBody>
      </p:sp>
    </p:spTree>
    <p:extLst>
      <p:ext uri="{BB962C8B-B14F-4D97-AF65-F5344CB8AC3E}">
        <p14:creationId xmlns:p14="http://schemas.microsoft.com/office/powerpoint/2010/main" val="3122302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37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solidFill>
                <a:srgbClr val="A580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5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1B210DF-81AD-8147-B389-2A2B4DA41CBE}"/>
                  </a:ext>
                </a:extLst>
              </p:cNvPr>
              <p:cNvSpPr txBox="1"/>
              <p:nvPr/>
            </p:nvSpPr>
            <p:spPr>
              <a:xfrm>
                <a:off x="0" y="2124447"/>
                <a:ext cx="194403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기후변화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어떤 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‘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</a:t>
                </a:r>
                <a:r>
                  <a:rPr lang="en-US" altLang="ko-KR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’</a:t>
                </a:r>
                <a:r>
                  <a:rPr lang="ko-KR" alt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있을까</a:t>
                </a:r>
                <a:r>
                  <a:rPr lang="en-US" altLang="ko-KR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?</a:t>
                </a: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B2AFF3C-7DBE-4F0F-92FD-AF540A6AEA6F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주는 영향</a:t>
            </a:r>
            <a:endParaRPr lang="en-US" altLang="ko-KR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0A2B30C7-3416-4DA3-9909-E4FB9832111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0" y="1390804"/>
            <a:ext cx="4551069" cy="534215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B2F3729-C1D7-877D-B12F-4ABCA6B81F3E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r="746"/>
          <a:stretch/>
        </p:blipFill>
        <p:spPr>
          <a:xfrm>
            <a:off x="6786860" y="1404367"/>
            <a:ext cx="3868661" cy="51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59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E1E05773-0C7E-9546-81F3-FED4ED273757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CF5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B6E18-2D09-4C40-9318-CB75A7F2233E}"/>
              </a:ext>
            </a:extLst>
          </p:cNvPr>
          <p:cNvSpPr txBox="1"/>
          <p:nvPr/>
        </p:nvSpPr>
        <p:spPr>
          <a:xfrm>
            <a:off x="1445542" y="3977810"/>
            <a:ext cx="7802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대응</a:t>
            </a:r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을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위한 노력</a:t>
            </a:r>
            <a:endParaRPr lang="en-US" altLang="ko-KR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9" name="그래픽 18">
            <a:extLst>
              <a:ext uri="{FF2B5EF4-FFF2-40B4-BE49-F238E27FC236}">
                <a16:creationId xmlns:a16="http://schemas.microsoft.com/office/drawing/2014/main" id="{E6AB4886-5492-CB45-9304-275D0766F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6A0A9351-87FF-9040-8F38-1BCCFB1CC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5CB5F55E-2792-2845-A414-591D665D4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23B66BE-C242-784E-9F0D-10573708A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B65B2A44-1988-2C44-AC45-F30367634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750609C-7135-E34A-984F-04E77EF5C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93B87EB1-F9F8-2E4F-8D67-C57689C778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649F083E-08C3-284B-A71F-891AA08F1B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FC8EA26F-7722-2C48-B2EE-85A6D81F06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91FFEF76-4F95-7045-8A46-2FB500C1D8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C2008438-56FB-1945-ADF3-DD3FD414CE5D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32" name="Google Shape;2681;p39">
              <a:extLst>
                <a:ext uri="{FF2B5EF4-FFF2-40B4-BE49-F238E27FC236}">
                  <a16:creationId xmlns:a16="http://schemas.microsoft.com/office/drawing/2014/main" id="{94E13BF2-1C84-4C43-899E-9232E1C679A9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34" name="Google Shape;2682;p39">
                <a:extLst>
                  <a:ext uri="{FF2B5EF4-FFF2-40B4-BE49-F238E27FC236}">
                    <a16:creationId xmlns:a16="http://schemas.microsoft.com/office/drawing/2014/main" id="{F18C0DA1-B4C9-3C46-81C0-580AD850F809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FFD300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683;p39">
                <a:extLst>
                  <a:ext uri="{FF2B5EF4-FFF2-40B4-BE49-F238E27FC236}">
                    <a16:creationId xmlns:a16="http://schemas.microsoft.com/office/drawing/2014/main" id="{E3BA9D91-1B37-4643-89E4-D9717229B11C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2697;p39">
              <a:extLst>
                <a:ext uri="{FF2B5EF4-FFF2-40B4-BE49-F238E27FC236}">
                  <a16:creationId xmlns:a16="http://schemas.microsoft.com/office/drawing/2014/main" id="{5BD27339-0ADE-F44C-A7FB-51E7FC881B30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-US" altLang="ko-KR" sz="7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06</a:t>
              </a:r>
              <a:endParaRPr lang="en" sz="7000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36" name="그래픽 35">
            <a:extLst>
              <a:ext uri="{FF2B5EF4-FFF2-40B4-BE49-F238E27FC236}">
                <a16:creationId xmlns:a16="http://schemas.microsoft.com/office/drawing/2014/main" id="{240C7334-F92C-FB46-B99D-5DF5026259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1794833" y="660811"/>
            <a:ext cx="610372" cy="3901074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684A3CEC-B258-A147-B40F-29FB1ACF1F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8288195" y="660811"/>
            <a:ext cx="610372" cy="390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73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대응을 위한 노력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39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E53C9FB-7AE0-E743-8B41-0E8CF6F32470}"/>
              </a:ext>
            </a:extLst>
          </p:cNvPr>
          <p:cNvSpPr/>
          <p:nvPr/>
        </p:nvSpPr>
        <p:spPr>
          <a:xfrm>
            <a:off x="2039891" y="0"/>
            <a:ext cx="67987" cy="756126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이등변 삼각형 76">
            <a:extLst>
              <a:ext uri="{FF2B5EF4-FFF2-40B4-BE49-F238E27FC236}">
                <a16:creationId xmlns:a16="http://schemas.microsoft.com/office/drawing/2014/main" id="{3E96762C-0980-EF4C-8C21-BC5D24BEDB4B}"/>
              </a:ext>
            </a:extLst>
          </p:cNvPr>
          <p:cNvSpPr/>
          <p:nvPr/>
        </p:nvSpPr>
        <p:spPr>
          <a:xfrm rot="5400000">
            <a:off x="2049895" y="636268"/>
            <a:ext cx="347844" cy="299866"/>
          </a:xfrm>
          <a:prstGeom prst="triangle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3679C86-A924-1D4F-BE29-BB418FE04C9F}"/>
              </a:ext>
            </a:extLst>
          </p:cNvPr>
          <p:cNvSpPr/>
          <p:nvPr/>
        </p:nvSpPr>
        <p:spPr>
          <a:xfrm>
            <a:off x="0" y="0"/>
            <a:ext cx="2006651" cy="7561263"/>
          </a:xfrm>
          <a:prstGeom prst="rect">
            <a:avLst/>
          </a:prstGeom>
          <a:solidFill>
            <a:srgbClr val="CF5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4949DC-1D38-114B-9085-F7C9D3AE10AF}"/>
              </a:ext>
            </a:extLst>
          </p:cNvPr>
          <p:cNvSpPr txBox="1"/>
          <p:nvPr/>
        </p:nvSpPr>
        <p:spPr>
          <a:xfrm>
            <a:off x="123574" y="540271"/>
            <a:ext cx="1695010" cy="1692771"/>
          </a:xfrm>
          <a:prstGeom prst="rect">
            <a:avLst/>
          </a:prstGeom>
          <a:solidFill>
            <a:srgbClr val="CF5559"/>
          </a:solidFill>
        </p:spPr>
        <p:txBody>
          <a:bodyPr wrap="square">
            <a:spAutoFit/>
          </a:bodyPr>
          <a:lstStyle/>
          <a:p>
            <a:pPr algn="ctr" defTabSz="986912">
              <a:buClr>
                <a:srgbClr val="000000"/>
              </a:buClr>
              <a:defRPr/>
            </a:pPr>
            <a:r>
              <a:rPr lang="en" altLang="ko-KR" sz="22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</a:t>
            </a:r>
          </a:p>
          <a:p>
            <a:pPr algn="ctr" defTabSz="986912">
              <a:buClr>
                <a:srgbClr val="000000"/>
              </a:buClr>
              <a:defRPr/>
            </a:pPr>
            <a:r>
              <a: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06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210DF-81AD-8147-B389-2A2B4DA41CBE}"/>
              </a:ext>
            </a:extLst>
          </p:cNvPr>
          <p:cNvSpPr txBox="1"/>
          <p:nvPr/>
        </p:nvSpPr>
        <p:spPr>
          <a:xfrm>
            <a:off x="0" y="2124447"/>
            <a:ext cx="1944034" cy="1015663"/>
          </a:xfrm>
          <a:prstGeom prst="rect">
            <a:avLst/>
          </a:prstGeom>
          <a:solidFill>
            <a:srgbClr val="CF555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대응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을 위한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노력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0" name="그래픽 29">
            <a:extLst>
              <a:ext uri="{FF2B5EF4-FFF2-40B4-BE49-F238E27FC236}">
                <a16:creationId xmlns:a16="http://schemas.microsoft.com/office/drawing/2014/main" id="{367B5F47-5E5B-3E4C-8D5E-5A1D283F6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78" y="4479652"/>
            <a:ext cx="457200" cy="457200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16C27EB7-1BE8-494B-942D-6397C79B5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1500" y="5882888"/>
            <a:ext cx="304800" cy="3048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14E2B8B4-DFFF-B640-AB6B-6DAAD75D61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447" y="5734789"/>
            <a:ext cx="466725" cy="466725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E7CD6726-93FA-4A4C-8C6A-C2C1DD79B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6260" y="4553759"/>
            <a:ext cx="400050" cy="381000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2EC9A3F3-3F24-CE40-ACE3-BD55119760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296" y="5847903"/>
            <a:ext cx="400050" cy="381000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566CDEA5-9CDE-0343-AB99-29F0E70852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116" y="4474890"/>
            <a:ext cx="466725" cy="466725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BA2E0230-301E-DB47-BDB5-46D899B0B6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7066" y="5166933"/>
            <a:ext cx="476250" cy="304800"/>
          </a:xfrm>
          <a:prstGeom prst="rect">
            <a:avLst/>
          </a:prstGeom>
        </p:spPr>
      </p:pic>
      <p:pic>
        <p:nvPicPr>
          <p:cNvPr id="37" name="그래픽 36">
            <a:extLst>
              <a:ext uri="{FF2B5EF4-FFF2-40B4-BE49-F238E27FC236}">
                <a16:creationId xmlns:a16="http://schemas.microsoft.com/office/drawing/2014/main" id="{E98C0152-EE28-AF49-87E1-7FB7BBA5F8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3453" y="5164914"/>
            <a:ext cx="400050" cy="381000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FAF8E3A0-80EC-134E-BA0E-8AA5179AE9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86260" y="5137765"/>
            <a:ext cx="400050" cy="381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3E6DED9-32C1-7944-8C61-70C4AF30286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3251" y="3358280"/>
            <a:ext cx="533874" cy="518400"/>
          </a:xfrm>
          <a:prstGeom prst="rect">
            <a:avLst/>
          </a:prstGeom>
          <a:solidFill>
            <a:srgbClr val="CF5559"/>
          </a:solidFill>
        </p:spPr>
      </p:pic>
      <p:sp>
        <p:nvSpPr>
          <p:cNvPr id="174" name="모서리가 둥근 직사각형 43">
            <a:extLst>
              <a:ext uri="{FF2B5EF4-FFF2-40B4-BE49-F238E27FC236}">
                <a16:creationId xmlns:a16="http://schemas.microsoft.com/office/drawing/2014/main" id="{BB543C87-F128-416E-910E-715255D5A1CF}"/>
              </a:ext>
            </a:extLst>
          </p:cNvPr>
          <p:cNvSpPr/>
          <p:nvPr/>
        </p:nvSpPr>
        <p:spPr>
          <a:xfrm>
            <a:off x="2561835" y="1488130"/>
            <a:ext cx="3815828" cy="400110"/>
          </a:xfrm>
          <a:prstGeom prst="roundRect">
            <a:avLst>
              <a:gd name="adj" fmla="val 44368"/>
            </a:avLst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기후변화에 관한 정부간 협의체</a:t>
            </a:r>
            <a:r>
              <a:rPr lang="en-US" altLang="ko-KR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(IPCC)</a:t>
            </a:r>
          </a:p>
        </p:txBody>
      </p:sp>
      <p:graphicFrame>
        <p:nvGraphicFramePr>
          <p:cNvPr id="175" name="Group 4">
            <a:extLst>
              <a:ext uri="{FF2B5EF4-FFF2-40B4-BE49-F238E27FC236}">
                <a16:creationId xmlns:a16="http://schemas.microsoft.com/office/drawing/2014/main" id="{4525622E-9BFE-4175-97DA-0023C0540CDC}"/>
              </a:ext>
            </a:extLst>
          </p:cNvPr>
          <p:cNvGraphicFramePr>
            <a:graphicFrameLocks noGrp="1"/>
          </p:cNvGraphicFramePr>
          <p:nvPr/>
        </p:nvGraphicFramePr>
        <p:xfrm>
          <a:off x="2658868" y="4534172"/>
          <a:ext cx="6975519" cy="21336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664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</a:t>
                      </a: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지표면 관측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기후모델과 평가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해양관측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 탐지 및 원인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빙권관측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 Near-term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</a:t>
                      </a: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변화 전망 및 </a:t>
                      </a: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예측도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고기후 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 기후변화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카본 및 생화학 사이클</a:t>
                      </a:r>
                      <a:endParaRPr kumimoji="1" lang="en-US" altLang="ko-K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해수면 변화 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구름과 에어로졸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기후현상 및 미래변화 </a:t>
                      </a:r>
                      <a:endParaRPr lang="ko-KR" altLang="en-US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75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인위적 및 자연적 복사</a:t>
                      </a:r>
                      <a:r>
                        <a:rPr kumimoji="1" lang="en-US" altLang="ko-KR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강제력</a:t>
                      </a:r>
                      <a:endParaRPr kumimoji="1" lang="ko-K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6" name="모서리가 둥근 직사각형 92">
            <a:extLst>
              <a:ext uri="{FF2B5EF4-FFF2-40B4-BE49-F238E27FC236}">
                <a16:creationId xmlns:a16="http://schemas.microsoft.com/office/drawing/2014/main" id="{E5917689-B0DA-4398-80B9-727A2061B184}"/>
              </a:ext>
            </a:extLst>
          </p:cNvPr>
          <p:cNvSpPr/>
          <p:nvPr/>
        </p:nvSpPr>
        <p:spPr>
          <a:xfrm>
            <a:off x="2924558" y="2344901"/>
            <a:ext cx="6777819" cy="360000"/>
          </a:xfrm>
          <a:prstGeom prst="roundRect">
            <a:avLst/>
          </a:prstGeom>
          <a:solidFill>
            <a:srgbClr val="FF4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97" name="Rectangle 11">
            <a:extLst>
              <a:ext uri="{FF2B5EF4-FFF2-40B4-BE49-F238E27FC236}">
                <a16:creationId xmlns:a16="http://schemas.microsoft.com/office/drawing/2014/main" id="{6636F21D-CD18-41D8-BA47-549F9AD00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2908" y="2334626"/>
            <a:ext cx="6448965" cy="5895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기후변화대응 정책 수립을 위한 과학적 근거자료생산 및 정보지원</a:t>
            </a:r>
          </a:p>
        </p:txBody>
      </p:sp>
      <p:sp>
        <p:nvSpPr>
          <p:cNvPr id="198" name="이등변 삼각형 197">
            <a:extLst>
              <a:ext uri="{FF2B5EF4-FFF2-40B4-BE49-F238E27FC236}">
                <a16:creationId xmlns:a16="http://schemas.microsoft.com/office/drawing/2014/main" id="{AEDB03AE-4486-40BE-8BDB-05021ACC7E43}"/>
              </a:ext>
            </a:extLst>
          </p:cNvPr>
          <p:cNvSpPr/>
          <p:nvPr/>
        </p:nvSpPr>
        <p:spPr>
          <a:xfrm rot="5400000">
            <a:off x="3164852" y="2459128"/>
            <a:ext cx="202186" cy="1586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94" name="직사각형 193">
            <a:extLst>
              <a:ext uri="{FF2B5EF4-FFF2-40B4-BE49-F238E27FC236}">
                <a16:creationId xmlns:a16="http://schemas.microsoft.com/office/drawing/2014/main" id="{93355EE3-7D20-45EA-ADBC-C1AEBE01D208}"/>
              </a:ext>
            </a:extLst>
          </p:cNvPr>
          <p:cNvSpPr/>
          <p:nvPr/>
        </p:nvSpPr>
        <p:spPr>
          <a:xfrm>
            <a:off x="3292908" y="2754806"/>
            <a:ext cx="5238746" cy="2959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영향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적응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취약성 평가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완화 대책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5" name="이등변 삼각형 194">
            <a:extLst>
              <a:ext uri="{FF2B5EF4-FFF2-40B4-BE49-F238E27FC236}">
                <a16:creationId xmlns:a16="http://schemas.microsoft.com/office/drawing/2014/main" id="{0D665A65-21EF-4CB3-BB51-E7F128043613}"/>
              </a:ext>
            </a:extLst>
          </p:cNvPr>
          <p:cNvSpPr/>
          <p:nvPr/>
        </p:nvSpPr>
        <p:spPr>
          <a:xfrm rot="5400000">
            <a:off x="3212343" y="2862416"/>
            <a:ext cx="161750" cy="126932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91" name="모서리가 둥근 직사각형 109">
            <a:extLst>
              <a:ext uri="{FF2B5EF4-FFF2-40B4-BE49-F238E27FC236}">
                <a16:creationId xmlns:a16="http://schemas.microsoft.com/office/drawing/2014/main" id="{261C2F5B-8E00-4138-8ABA-0F3FC6266A00}"/>
              </a:ext>
            </a:extLst>
          </p:cNvPr>
          <p:cNvSpPr/>
          <p:nvPr/>
        </p:nvSpPr>
        <p:spPr>
          <a:xfrm>
            <a:off x="2924558" y="3186881"/>
            <a:ext cx="6777818" cy="360000"/>
          </a:xfrm>
          <a:prstGeom prst="roundRect">
            <a:avLst/>
          </a:prstGeom>
          <a:solidFill>
            <a:srgbClr val="FF4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92" name="Rectangle 11">
            <a:extLst>
              <a:ext uri="{FF2B5EF4-FFF2-40B4-BE49-F238E27FC236}">
                <a16:creationId xmlns:a16="http://schemas.microsoft.com/office/drawing/2014/main" id="{5FFD3608-746C-4A7C-8607-6288B389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684" y="3157246"/>
            <a:ext cx="6159694" cy="335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 </a:t>
            </a:r>
            <a:r>
              <a:rPr lang="ko-KR" altLang="en-US" sz="1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노벨 평화상 공동수상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(2007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  <a:endParaRPr lang="ko-KR" altLang="en-US" sz="12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3" name="이등변 삼각형 192">
            <a:extLst>
              <a:ext uri="{FF2B5EF4-FFF2-40B4-BE49-F238E27FC236}">
                <a16:creationId xmlns:a16="http://schemas.microsoft.com/office/drawing/2014/main" id="{67A72DD4-40AF-4DAB-A4AA-DB8FD58F0B88}"/>
              </a:ext>
            </a:extLst>
          </p:cNvPr>
          <p:cNvSpPr/>
          <p:nvPr/>
        </p:nvSpPr>
        <p:spPr>
          <a:xfrm rot="5400000">
            <a:off x="3164852" y="3279122"/>
            <a:ext cx="202186" cy="1586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89" name="직사각형 188">
            <a:extLst>
              <a:ext uri="{FF2B5EF4-FFF2-40B4-BE49-F238E27FC236}">
                <a16:creationId xmlns:a16="http://schemas.microsoft.com/office/drawing/2014/main" id="{ED3891F2-C7D1-4C42-814A-A6E95753F256}"/>
              </a:ext>
            </a:extLst>
          </p:cNvPr>
          <p:cNvSpPr/>
          <p:nvPr/>
        </p:nvSpPr>
        <p:spPr>
          <a:xfrm>
            <a:off x="3292908" y="3531276"/>
            <a:ext cx="6223471" cy="2959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의의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: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기후변화의 위협을 전 세계에 알림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90" name="이등변 삼각형 189">
            <a:extLst>
              <a:ext uri="{FF2B5EF4-FFF2-40B4-BE49-F238E27FC236}">
                <a16:creationId xmlns:a16="http://schemas.microsoft.com/office/drawing/2014/main" id="{9340CB69-8067-4253-970B-BAAF52B83A0F}"/>
              </a:ext>
            </a:extLst>
          </p:cNvPr>
          <p:cNvSpPr/>
          <p:nvPr/>
        </p:nvSpPr>
        <p:spPr>
          <a:xfrm rot="5400000">
            <a:off x="3212342" y="3659906"/>
            <a:ext cx="161751" cy="126932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86" name="모서리가 둥근 직사각형 172">
            <a:extLst>
              <a:ext uri="{FF2B5EF4-FFF2-40B4-BE49-F238E27FC236}">
                <a16:creationId xmlns:a16="http://schemas.microsoft.com/office/drawing/2014/main" id="{9EE9D11A-E41C-4A1A-B443-1E1AE6DD9252}"/>
              </a:ext>
            </a:extLst>
          </p:cNvPr>
          <p:cNvSpPr/>
          <p:nvPr/>
        </p:nvSpPr>
        <p:spPr>
          <a:xfrm>
            <a:off x="2924558" y="3987373"/>
            <a:ext cx="6777818" cy="360000"/>
          </a:xfrm>
          <a:prstGeom prst="roundRect">
            <a:avLst/>
          </a:prstGeom>
          <a:solidFill>
            <a:srgbClr val="FF4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87" name="이등변 삼각형 186">
            <a:extLst>
              <a:ext uri="{FF2B5EF4-FFF2-40B4-BE49-F238E27FC236}">
                <a16:creationId xmlns:a16="http://schemas.microsoft.com/office/drawing/2014/main" id="{0E6D68A5-BD68-40DA-83BA-BC4CF8D311B3}"/>
              </a:ext>
            </a:extLst>
          </p:cNvPr>
          <p:cNvSpPr/>
          <p:nvPr/>
        </p:nvSpPr>
        <p:spPr>
          <a:xfrm rot="5400000">
            <a:off x="3164852" y="4090124"/>
            <a:ext cx="202186" cy="15866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188" name="Rectangle 11">
            <a:extLst>
              <a:ext uri="{FF2B5EF4-FFF2-40B4-BE49-F238E27FC236}">
                <a16:creationId xmlns:a16="http://schemas.microsoft.com/office/drawing/2014/main" id="{872C7D9C-0113-47B8-A013-33AB4BDF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684" y="3971084"/>
            <a:ext cx="6919238" cy="31290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 </a:t>
            </a:r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제</a:t>
            </a:r>
            <a:r>
              <a:rPr lang="en-US" altLang="ko-KR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5</a:t>
            </a:r>
            <a:r>
              <a:rPr lang="ko-KR" altLang="en-US" sz="13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차 보고서의 기후변화과학 분야</a:t>
            </a:r>
          </a:p>
        </p:txBody>
      </p:sp>
      <p:pic>
        <p:nvPicPr>
          <p:cNvPr id="178" name="Picture 3" descr="C:\Users\user100\Desktop\기상청ppt-자료02\sun.png">
            <a:extLst>
              <a:ext uri="{FF2B5EF4-FFF2-40B4-BE49-F238E27FC236}">
                <a16:creationId xmlns:a16="http://schemas.microsoft.com/office/drawing/2014/main" id="{73E718E0-F926-4E4D-ACDE-6C2B0F9F9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62136" y="2309415"/>
            <a:ext cx="443334" cy="443334"/>
          </a:xfrm>
          <a:prstGeom prst="rect">
            <a:avLst/>
          </a:prstGeom>
          <a:noFill/>
        </p:spPr>
      </p:pic>
      <p:pic>
        <p:nvPicPr>
          <p:cNvPr id="179" name="Picture 3" descr="C:\Users\user100\Desktop\기상청ppt-자료02\sun.png">
            <a:extLst>
              <a:ext uri="{FF2B5EF4-FFF2-40B4-BE49-F238E27FC236}">
                <a16:creationId xmlns:a16="http://schemas.microsoft.com/office/drawing/2014/main" id="{8DE5D864-FE13-448C-8B87-76B01F46E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62136" y="3110064"/>
            <a:ext cx="443334" cy="443334"/>
          </a:xfrm>
          <a:prstGeom prst="rect">
            <a:avLst/>
          </a:prstGeom>
          <a:noFill/>
        </p:spPr>
      </p:pic>
      <p:pic>
        <p:nvPicPr>
          <p:cNvPr id="180" name="Picture 3" descr="C:\Users\user100\Desktop\기상청ppt-자료02\sun.png">
            <a:extLst>
              <a:ext uri="{FF2B5EF4-FFF2-40B4-BE49-F238E27FC236}">
                <a16:creationId xmlns:a16="http://schemas.microsoft.com/office/drawing/2014/main" id="{4E7F5C48-B1CF-4888-BE4E-9CF5133A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462136" y="3910714"/>
            <a:ext cx="443334" cy="443334"/>
          </a:xfrm>
          <a:prstGeom prst="rect">
            <a:avLst/>
          </a:prstGeom>
          <a:noFill/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54FBAB6D-AD3F-4481-8212-14D587A14214}"/>
              </a:ext>
            </a:extLst>
          </p:cNvPr>
          <p:cNvSpPr txBox="1"/>
          <p:nvPr/>
        </p:nvSpPr>
        <p:spPr>
          <a:xfrm>
            <a:off x="2786380" y="2048359"/>
            <a:ext cx="512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Intergovernmental Panel on Climate Change)</a:t>
            </a:r>
          </a:p>
        </p:txBody>
      </p:sp>
    </p:spTree>
    <p:extLst>
      <p:ext uri="{BB962C8B-B14F-4D97-AF65-F5344CB8AC3E}">
        <p14:creationId xmlns:p14="http://schemas.microsoft.com/office/powerpoint/2010/main" val="158325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 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VS 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2417742" y="1351739"/>
            <a:ext cx="3571900" cy="590353"/>
            <a:chOff x="2417742" y="1839663"/>
            <a:chExt cx="3571900" cy="5903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7742" y="1851806"/>
              <a:ext cx="3571900" cy="57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slide4_shape5"/>
            <p:cNvSpPr/>
            <p:nvPr/>
          </p:nvSpPr>
          <p:spPr>
            <a:xfrm>
              <a:off x="3060684" y="1839663"/>
              <a:ext cx="21275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r>
                <a:rPr lang="ko-KR" altLang="en-US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지구의</a:t>
              </a:r>
              <a:r>
                <a:rPr lang="en-US" altLang="en-US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kern="12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기분</a:t>
              </a:r>
              <a:r>
                <a:rPr lang="en-US" altLang="en-US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en-US" altLang="ko-KR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= </a:t>
              </a:r>
              <a:r>
                <a:rPr lang="ko-KR" altLang="en-US" kern="1200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기상</a:t>
              </a:r>
              <a:endParaRPr kern="1200" dirty="0">
                <a:solidFill>
                  <a:srgbClr val="FFFFF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</p:grpSp>
      <p:sp>
        <p:nvSpPr>
          <p:cNvPr id="37" name="slide4_shape7"/>
          <p:cNvSpPr/>
          <p:nvPr/>
        </p:nvSpPr>
        <p:spPr>
          <a:xfrm>
            <a:off x="6978916" y="856480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latinLnBrk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latinLnBrk="1"/>
            <a:endParaRPr sz="2000" kern="1200" dirty="0">
              <a:solidFill>
                <a:srgbClr val="FFFFFF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2997277" y="5066515"/>
            <a:ext cx="2992365" cy="1248635"/>
            <a:chOff x="2804549" y="5668437"/>
            <a:chExt cx="2992365" cy="1248635"/>
          </a:xfrm>
        </p:grpSpPr>
        <p:sp>
          <p:nvSpPr>
            <p:cNvPr id="17" name="slide4_shape13"/>
            <p:cNvSpPr/>
            <p:nvPr/>
          </p:nvSpPr>
          <p:spPr>
            <a:xfrm>
              <a:off x="2881677" y="5668437"/>
              <a:ext cx="2915237" cy="3005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매일매일의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 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날씨</a:t>
              </a:r>
              <a:endParaRPr sz="1200" b="1" kern="1200" dirty="0">
                <a:solidFill>
                  <a:srgbClr val="41787B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18" name="slide4_shape14"/>
            <p:cNvSpPr/>
            <p:nvPr/>
          </p:nvSpPr>
          <p:spPr>
            <a:xfrm rot="5400000">
              <a:off x="2790357" y="5770572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19" name="slide4_shape15"/>
            <p:cNvSpPr/>
            <p:nvPr/>
          </p:nvSpPr>
          <p:spPr>
            <a:xfrm>
              <a:off x="2881677" y="5982369"/>
              <a:ext cx="2915237" cy="3005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짧은</a:t>
              </a:r>
              <a:r>
                <a:rPr lang="en-US" altLang="en-US" sz="12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기간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의 날씨 변화</a:t>
              </a:r>
              <a:endParaRPr sz="1200" b="1" kern="1200" dirty="0"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0" name="slide4_shape16"/>
            <p:cNvSpPr/>
            <p:nvPr/>
          </p:nvSpPr>
          <p:spPr>
            <a:xfrm rot="5400000">
              <a:off x="2790357" y="608450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1" name="slide4_shape17"/>
            <p:cNvSpPr/>
            <p:nvPr/>
          </p:nvSpPr>
          <p:spPr>
            <a:xfrm>
              <a:off x="2881677" y="6304789"/>
              <a:ext cx="2915237" cy="2948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바람</a:t>
              </a: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,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눈</a:t>
              </a: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,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비</a:t>
              </a: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,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구름</a:t>
              </a: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,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서리</a:t>
              </a:r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2" name="slide4_shape18"/>
            <p:cNvSpPr/>
            <p:nvPr/>
          </p:nvSpPr>
          <p:spPr>
            <a:xfrm rot="5400000">
              <a:off x="2790357" y="6406924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3" name="slide4_shape19"/>
            <p:cNvSpPr/>
            <p:nvPr/>
          </p:nvSpPr>
          <p:spPr>
            <a:xfrm>
              <a:off x="2881677" y="6618721"/>
              <a:ext cx="2915237" cy="29835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여름철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40</a:t>
              </a:r>
              <a:r>
                <a:rPr lang="en-US" altLang="ko-KR" sz="1200" kern="120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 ℃</a:t>
              </a:r>
              <a:r>
                <a:rPr lang="en-US" altLang="en-US" sz="1200" kern="120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 </a:t>
              </a:r>
              <a:r>
                <a:rPr lang="ko-KR" altLang="en-US" sz="1200" kern="120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rPr>
                <a:t>폭염</a:t>
              </a:r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4" name="slide4_shape20"/>
            <p:cNvSpPr/>
            <p:nvPr/>
          </p:nvSpPr>
          <p:spPr>
            <a:xfrm rot="5400000">
              <a:off x="2790357" y="6720856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7151286" y="5066515"/>
            <a:ext cx="2992365" cy="1250815"/>
            <a:chOff x="6652775" y="5315898"/>
            <a:chExt cx="2992365" cy="1250815"/>
          </a:xfrm>
        </p:grpSpPr>
        <p:sp>
          <p:nvSpPr>
            <p:cNvPr id="26" name="slide4_shape22"/>
            <p:cNvSpPr/>
            <p:nvPr/>
          </p:nvSpPr>
          <p:spPr>
            <a:xfrm>
              <a:off x="6729903" y="5315898"/>
              <a:ext cx="2915237" cy="2976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en-US" altLang="ko-KR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30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년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이상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특정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지역의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날씨의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평균</a:t>
              </a:r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7" name="slide4_shape23"/>
            <p:cNvSpPr/>
            <p:nvPr/>
          </p:nvSpPr>
          <p:spPr>
            <a:xfrm rot="5400000">
              <a:off x="6638583" y="5418033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28" name="slide4_shape24"/>
            <p:cNvSpPr/>
            <p:nvPr/>
          </p:nvSpPr>
          <p:spPr>
            <a:xfrm>
              <a:off x="6729903" y="5629830"/>
              <a:ext cx="2915237" cy="3005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겨울이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짧아짐</a:t>
              </a:r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29" name="slide4_shape25"/>
            <p:cNvSpPr/>
            <p:nvPr/>
          </p:nvSpPr>
          <p:spPr>
            <a:xfrm rot="5400000">
              <a:off x="6638583" y="573196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30" name="slide4_shape26"/>
            <p:cNvSpPr/>
            <p:nvPr/>
          </p:nvSpPr>
          <p:spPr>
            <a:xfrm>
              <a:off x="6729903" y="5952250"/>
              <a:ext cx="2915237" cy="2976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봄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꽃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피는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시기</a:t>
              </a:r>
              <a:r>
                <a:rPr lang="en-US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변화</a:t>
              </a:r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1" name="slide4_shape27"/>
            <p:cNvSpPr/>
            <p:nvPr/>
          </p:nvSpPr>
          <p:spPr>
            <a:xfrm rot="5400000">
              <a:off x="6638583" y="6054385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  <p:sp>
          <p:nvSpPr>
            <p:cNvPr id="32" name="slide4_shape28"/>
            <p:cNvSpPr/>
            <p:nvPr/>
          </p:nvSpPr>
          <p:spPr>
            <a:xfrm>
              <a:off x="6729903" y="6266182"/>
              <a:ext cx="2915237" cy="3005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 algn="l" defTabSz="914400" latinLnBrk="1">
                <a:lnSpc>
                  <a:spcPct val="120000"/>
                </a:lnSpc>
              </a:pPr>
              <a:r>
                <a:rPr lang="en-US" altLang="ko-KR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30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년</a:t>
              </a:r>
              <a:r>
                <a:rPr lang="en-US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또는</a:t>
              </a:r>
              <a:r>
                <a:rPr lang="en-US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en-US" altLang="ko-KR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100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년</a:t>
              </a:r>
              <a:r>
                <a:rPr lang="en-US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간의</a:t>
              </a:r>
              <a:r>
                <a:rPr lang="en-US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평균온도</a:t>
              </a:r>
              <a:r>
                <a:rPr lang="en-US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ko-KR" altLang="en-US" sz="1200" b="1" kern="1200" dirty="0">
                  <a:solidFill>
                    <a:srgbClr val="41787B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변화</a:t>
              </a:r>
              <a:endParaRPr sz="1200" b="1" kern="1200" dirty="0">
                <a:solidFill>
                  <a:srgbClr val="41787B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/>
              </a:endParaRPr>
            </a:p>
          </p:txBody>
        </p:sp>
        <p:sp>
          <p:nvSpPr>
            <p:cNvPr id="33" name="slide4_shape29"/>
            <p:cNvSpPr/>
            <p:nvPr/>
          </p:nvSpPr>
          <p:spPr>
            <a:xfrm rot="5400000">
              <a:off x="6638583" y="6368317"/>
              <a:ext cx="142835" cy="114452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 cap="flat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defTabSz="914400" latinLnBrk="1"/>
              <a:endParaRPr sz="1200" b="1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6336600" y="1355275"/>
            <a:ext cx="3571900" cy="590353"/>
            <a:chOff x="2417742" y="1839663"/>
            <a:chExt cx="3571900" cy="590353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7742" y="1851806"/>
              <a:ext cx="3571900" cy="578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slide4_shape5"/>
            <p:cNvSpPr/>
            <p:nvPr/>
          </p:nvSpPr>
          <p:spPr>
            <a:xfrm>
              <a:off x="3213792" y="1839663"/>
              <a:ext cx="21275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latinLnBrk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지구의 </a:t>
              </a:r>
              <a:r>
                <a:rPr lang="ko-KR" altLang="en-US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성격</a:t>
              </a:r>
              <a:r>
                <a:rPr lang="ko-KR" altLang="en-US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 </a:t>
              </a:r>
              <a:r>
                <a:rPr lang="en-US" altLang="ko-KR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= </a:t>
              </a:r>
              <a:r>
                <a:rPr lang="ko-KR" altLang="en-US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/>
                </a:rPr>
                <a:t>기후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120" y="1941917"/>
            <a:ext cx="1997266" cy="199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8336" y="1938921"/>
            <a:ext cx="2428892" cy="206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8" name="그룹 57"/>
          <p:cNvGrpSpPr/>
          <p:nvPr/>
        </p:nvGrpSpPr>
        <p:grpSpPr>
          <a:xfrm>
            <a:off x="2489180" y="4137821"/>
            <a:ext cx="3462312" cy="785818"/>
            <a:chOff x="2560618" y="6161964"/>
            <a:chExt cx="3462312" cy="785818"/>
          </a:xfrm>
        </p:grpSpPr>
        <p:grpSp>
          <p:nvGrpSpPr>
            <p:cNvPr id="59" name="그룹 39"/>
            <p:cNvGrpSpPr/>
            <p:nvPr/>
          </p:nvGrpSpPr>
          <p:grpSpPr>
            <a:xfrm>
              <a:off x="2955956" y="6239310"/>
              <a:ext cx="3066974" cy="708472"/>
              <a:chOff x="3241708" y="5983066"/>
              <a:chExt cx="3066974" cy="708472"/>
            </a:xfrm>
          </p:grpSpPr>
          <p:sp>
            <p:nvSpPr>
              <p:cNvPr id="61" name="모서리가 둥근 직사각형 60"/>
              <p:cNvSpPr/>
              <p:nvPr/>
            </p:nvSpPr>
            <p:spPr>
              <a:xfrm>
                <a:off x="3241708" y="5999164"/>
                <a:ext cx="2890810" cy="692374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2" name="Rectangle 13"/>
              <p:cNvSpPr>
                <a:spLocks noChangeArrowheads="1"/>
              </p:cNvSpPr>
              <p:nvPr/>
            </p:nvSpPr>
            <p:spPr bwMode="auto">
              <a:xfrm>
                <a:off x="3417873" y="5983066"/>
                <a:ext cx="2890809" cy="677108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시시각각으로 변하는 날씨 현상</a:t>
                </a:r>
                <a:endParaRPr lang="en-US" altLang="ko-KR" sz="1400" b="1" dirty="0">
                  <a:solidFill>
                    <a:schemeClr val="accent5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땅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바다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하늘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등에 나타나는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비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눈</a:t>
                </a:r>
                <a:r>
                  <a:rPr lang="en-US" altLang="ko-KR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</a:t>
                </a:r>
              </a:p>
              <a:p>
                <a:r>
                  <a:rPr lang="ko-KR" altLang="en-US" sz="12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구름 등의 상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태</a:t>
                </a:r>
              </a:p>
            </p:txBody>
          </p:sp>
        </p:grpSp>
        <p:pic>
          <p:nvPicPr>
            <p:cNvPr id="60" name="그림 59" descr="구름아이콘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63" name="그룹 62"/>
          <p:cNvGrpSpPr/>
          <p:nvPr/>
        </p:nvGrpSpPr>
        <p:grpSpPr>
          <a:xfrm>
            <a:off x="6561146" y="4137821"/>
            <a:ext cx="3296752" cy="785818"/>
            <a:chOff x="2560618" y="6161964"/>
            <a:chExt cx="3296752" cy="785818"/>
          </a:xfrm>
        </p:grpSpPr>
        <p:grpSp>
          <p:nvGrpSpPr>
            <p:cNvPr id="64" name="그룹 39"/>
            <p:cNvGrpSpPr/>
            <p:nvPr/>
          </p:nvGrpSpPr>
          <p:grpSpPr>
            <a:xfrm>
              <a:off x="2955956" y="6255408"/>
              <a:ext cx="2901414" cy="692374"/>
              <a:chOff x="3241708" y="5999164"/>
              <a:chExt cx="2901414" cy="692374"/>
            </a:xfrm>
          </p:grpSpPr>
          <p:sp>
            <p:nvSpPr>
              <p:cNvPr id="66" name="모서리가 둥근 직사각형 65"/>
              <p:cNvSpPr/>
              <p:nvPr/>
            </p:nvSpPr>
            <p:spPr>
              <a:xfrm>
                <a:off x="3241708" y="5999164"/>
                <a:ext cx="2890810" cy="692374"/>
              </a:xfrm>
              <a:prstGeom prst="roundRect">
                <a:avLst/>
              </a:prstGeom>
              <a:solidFill>
                <a:srgbClr val="CCE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67" name="Rectangle 13"/>
              <p:cNvSpPr>
                <a:spLocks noChangeArrowheads="1"/>
              </p:cNvSpPr>
              <p:nvPr/>
            </p:nvSpPr>
            <p:spPr bwMode="auto">
              <a:xfrm>
                <a:off x="3417873" y="6083741"/>
                <a:ext cx="2725249" cy="523220"/>
              </a:xfrm>
              <a:prstGeom prst="rect">
                <a:avLst/>
              </a:prstGeom>
              <a:noFill/>
              <a:ln w="889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ko-KR" altLang="en-US" sz="1400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날씨의 종합적이고 평균적인 특성과 그 변동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(WMO 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기준 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30</a:t>
                </a:r>
                <a:r>
                  <a:rPr lang="ko-KR" altLang="en-US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년 평균</a:t>
                </a:r>
                <a:r>
                  <a:rPr lang="en-US" altLang="ko-KR" sz="1200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  <a:endParaRPr lang="ko-KR" altLang="en-US" sz="1200" dirty="0">
                  <a:solidFill>
                    <a:schemeClr val="accent5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pic>
          <p:nvPicPr>
            <p:cNvPr id="65" name="그림 64" descr="구름아이콘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0618" y="6161964"/>
              <a:ext cx="547625" cy="547625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9CC92E76-EA82-0A40-8AA1-0A208132A992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70" name="Google Shape;710;p8">
              <a:extLst>
                <a:ext uri="{FF2B5EF4-FFF2-40B4-BE49-F238E27FC236}">
                  <a16:creationId xmlns:a16="http://schemas.microsoft.com/office/drawing/2014/main" id="{1685E5EB-4CF0-E847-9EDF-2C1F9E609B0B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1;p8">
              <a:extLst>
                <a:ext uri="{FF2B5EF4-FFF2-40B4-BE49-F238E27FC236}">
                  <a16:creationId xmlns:a16="http://schemas.microsoft.com/office/drawing/2014/main" id="{D6F3512A-96CF-7C45-B059-C42CB81C86E4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ED39EB-A5CA-5747-9EB7-5A3DB9D3D75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4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5B216CDB-3D05-E345-A665-37E187F2595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C4495E79-C5BB-E04E-A6FE-49DE2D512F89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2" name="이등변 삼각형 12">
              <a:extLst>
                <a:ext uri="{FF2B5EF4-FFF2-40B4-BE49-F238E27FC236}">
                  <a16:creationId xmlns:a16="http://schemas.microsoft.com/office/drawing/2014/main" id="{AB069D79-3B0B-E94E-82C7-10E7160EF0DD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073EF0D9-B2CB-3F44-BD83-27030ADA46E5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38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4D7B182-B1B6-324C-B91A-B697A0B0B117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63518B5-30E7-F749-BFFB-C0FF98DA3783}"/>
                </a:ext>
              </a:extLst>
            </p:cNvPr>
            <p:cNvSpPr txBox="1"/>
            <p:nvPr/>
          </p:nvSpPr>
          <p:spPr>
            <a:xfrm>
              <a:off x="1" y="2124447"/>
              <a:ext cx="19785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986912">
                <a:buClr>
                  <a:srgbClr val="000000"/>
                </a:buClr>
              </a:pPr>
              <a:r>
                <a:rPr lang="ko-KR" altLang="en-US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</a:t>
              </a:r>
              <a:endPara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indent="0" algn="ctr" defTabSz="986912">
                <a:buClr>
                  <a:srgbClr val="000000"/>
                </a:buClr>
              </a:pP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일까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2B823881-2136-A248-8B3D-BF2196672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69C27EAE-7522-6D4D-8E9F-1D7E26C83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76B723E2-BDC2-5946-B552-DDA3C882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0551EFBF-FE32-C042-AB3F-EED6C1771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8A305B2E-0D63-004C-8AF1-FD613A7AF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102" name="그래픽 101">
              <a:extLst>
                <a:ext uri="{FF2B5EF4-FFF2-40B4-BE49-F238E27FC236}">
                  <a16:creationId xmlns:a16="http://schemas.microsoft.com/office/drawing/2014/main" id="{E7D970C3-B7C2-7B47-8B76-3840554E8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103" name="그래픽 102">
              <a:extLst>
                <a:ext uri="{FF2B5EF4-FFF2-40B4-BE49-F238E27FC236}">
                  <a16:creationId xmlns:a16="http://schemas.microsoft.com/office/drawing/2014/main" id="{A852835C-8F31-3542-A8B6-D8135B48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104" name="그래픽 103">
              <a:extLst>
                <a:ext uri="{FF2B5EF4-FFF2-40B4-BE49-F238E27FC236}">
                  <a16:creationId xmlns:a16="http://schemas.microsoft.com/office/drawing/2014/main" id="{1B8517A4-3D9E-6A47-B18C-FCCE2CE3A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5" name="그래픽 104">
              <a:extLst>
                <a:ext uri="{FF2B5EF4-FFF2-40B4-BE49-F238E27FC236}">
                  <a16:creationId xmlns:a16="http://schemas.microsoft.com/office/drawing/2014/main" id="{57578437-0ABC-3249-974B-E84EE224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C5A567BF-FCCB-E749-8115-FBF1B572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40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  <a:solidFill>
            <a:srgbClr val="CF5559"/>
          </a:solidFill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  <a:grpFill/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6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  <a:grpFill/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1B210DF-81AD-8147-B389-2A2B4DA41CBE}"/>
              </a:ext>
            </a:extLst>
          </p:cNvPr>
          <p:cNvSpPr txBox="1"/>
          <p:nvPr/>
        </p:nvSpPr>
        <p:spPr>
          <a:xfrm>
            <a:off x="0" y="2124447"/>
            <a:ext cx="194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대응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을 위한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노력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5" name="모서리가 둥근 직사각형 43">
            <a:extLst>
              <a:ext uri="{FF2B5EF4-FFF2-40B4-BE49-F238E27FC236}">
                <a16:creationId xmlns:a16="http://schemas.microsoft.com/office/drawing/2014/main" id="{F601AA90-EB87-048E-3D37-52D67F4FDF18}"/>
              </a:ext>
            </a:extLst>
          </p:cNvPr>
          <p:cNvSpPr/>
          <p:nvPr/>
        </p:nvSpPr>
        <p:spPr>
          <a:xfrm>
            <a:off x="2561835" y="1500388"/>
            <a:ext cx="3814267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유엔 기후변화협약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DB256EC-0AA8-53A9-0483-96926E3C4169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대응을 위한 노력</a:t>
            </a:r>
          </a:p>
        </p:txBody>
      </p: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id="{A5FBC20E-E48B-7AF6-0272-6E723115C3E1}"/>
              </a:ext>
            </a:extLst>
          </p:cNvPr>
          <p:cNvCxnSpPr/>
          <p:nvPr/>
        </p:nvCxnSpPr>
        <p:spPr>
          <a:xfrm flipV="1">
            <a:off x="6807042" y="2356300"/>
            <a:ext cx="434018" cy="387580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그림 127">
            <a:extLst>
              <a:ext uri="{FF2B5EF4-FFF2-40B4-BE49-F238E27FC236}">
                <a16:creationId xmlns:a16="http://schemas.microsoft.com/office/drawing/2014/main" id="{BDF63F58-14A3-3AF5-C67E-B8C619454E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33" y="1968720"/>
            <a:ext cx="6609659" cy="6129338"/>
          </a:xfrm>
          <a:prstGeom prst="rect">
            <a:avLst/>
          </a:prstGeom>
        </p:spPr>
      </p:pic>
      <p:sp>
        <p:nvSpPr>
          <p:cNvPr id="129" name="모서리가 둥근 직사각형 108">
            <a:extLst>
              <a:ext uri="{FF2B5EF4-FFF2-40B4-BE49-F238E27FC236}">
                <a16:creationId xmlns:a16="http://schemas.microsoft.com/office/drawing/2014/main" id="{4C147BE7-81E4-25E0-E7CE-DAF48CDA861D}"/>
              </a:ext>
            </a:extLst>
          </p:cNvPr>
          <p:cNvSpPr/>
          <p:nvPr/>
        </p:nvSpPr>
        <p:spPr>
          <a:xfrm>
            <a:off x="4142926" y="6379339"/>
            <a:ext cx="990100" cy="473650"/>
          </a:xfrm>
          <a:prstGeom prst="roundRect">
            <a:avLst>
              <a:gd name="adj" fmla="val 81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리우회의에서 서명개시</a:t>
            </a:r>
          </a:p>
        </p:txBody>
      </p:sp>
      <p:sp>
        <p:nvSpPr>
          <p:cNvPr id="130" name="모서리가 둥근 직사각형 109">
            <a:extLst>
              <a:ext uri="{FF2B5EF4-FFF2-40B4-BE49-F238E27FC236}">
                <a16:creationId xmlns:a16="http://schemas.microsoft.com/office/drawing/2014/main" id="{F53D31FB-3E06-DB1B-FD57-8CC5BDB8C162}"/>
              </a:ext>
            </a:extLst>
          </p:cNvPr>
          <p:cNvSpPr/>
          <p:nvPr/>
        </p:nvSpPr>
        <p:spPr>
          <a:xfrm>
            <a:off x="7054387" y="6703260"/>
            <a:ext cx="1846852" cy="691583"/>
          </a:xfrm>
          <a:prstGeom prst="roundRect">
            <a:avLst>
              <a:gd name="adj" fmla="val 88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교토의정서 채택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부속서 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 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국가의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’08~’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온실가스 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90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수준 </a:t>
            </a:r>
            <a:endParaRPr lang="en-US" altLang="ko-KR" sz="1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5.2% 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감축 의무화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31" name="그룹 38">
            <a:extLst>
              <a:ext uri="{FF2B5EF4-FFF2-40B4-BE49-F238E27FC236}">
                <a16:creationId xmlns:a16="http://schemas.microsoft.com/office/drawing/2014/main" id="{0BDCEFD0-AE81-8154-C61C-50C864469842}"/>
              </a:ext>
            </a:extLst>
          </p:cNvPr>
          <p:cNvGrpSpPr/>
          <p:nvPr/>
        </p:nvGrpSpPr>
        <p:grpSpPr>
          <a:xfrm>
            <a:off x="5803968" y="4170463"/>
            <a:ext cx="974946" cy="880373"/>
            <a:chOff x="6606025" y="3141007"/>
            <a:chExt cx="716534" cy="649074"/>
          </a:xfrm>
        </p:grpSpPr>
        <p:sp>
          <p:nvSpPr>
            <p:cNvPr id="132" name="타원 131">
              <a:extLst>
                <a:ext uri="{FF2B5EF4-FFF2-40B4-BE49-F238E27FC236}">
                  <a16:creationId xmlns:a16="http://schemas.microsoft.com/office/drawing/2014/main" id="{6DA7C965-7E25-B693-7815-3B0A1BFF665D}"/>
                </a:ext>
              </a:extLst>
            </p:cNvPr>
            <p:cNvSpPr/>
            <p:nvPr/>
          </p:nvSpPr>
          <p:spPr>
            <a:xfrm>
              <a:off x="6639590" y="3141007"/>
              <a:ext cx="649074" cy="64907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897BD58-074B-142B-C113-455C1D90173E}"/>
                </a:ext>
              </a:extLst>
            </p:cNvPr>
            <p:cNvSpPr txBox="1"/>
            <p:nvPr/>
          </p:nvSpPr>
          <p:spPr>
            <a:xfrm>
              <a:off x="6606025" y="3191770"/>
              <a:ext cx="716534" cy="521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’21.12</a:t>
              </a:r>
              <a:r>
                <a:rPr lang="ko-KR" altLang="en-US" sz="10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10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0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영국 </a:t>
              </a:r>
              <a:r>
                <a:rPr lang="ko-KR" altLang="en-US" sz="1000" dirty="0" err="1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글래스고</a:t>
              </a:r>
              <a:endPara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26</a:t>
              </a: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당사국</a:t>
              </a:r>
              <a: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총회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(COP26)</a:t>
              </a:r>
              <a:endPara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34" name="그룹 100">
            <a:extLst>
              <a:ext uri="{FF2B5EF4-FFF2-40B4-BE49-F238E27FC236}">
                <a16:creationId xmlns:a16="http://schemas.microsoft.com/office/drawing/2014/main" id="{3052209E-BB85-29B0-466A-FC21A55F57AF}"/>
              </a:ext>
            </a:extLst>
          </p:cNvPr>
          <p:cNvGrpSpPr/>
          <p:nvPr/>
        </p:nvGrpSpPr>
        <p:grpSpPr>
          <a:xfrm>
            <a:off x="3810552" y="2444893"/>
            <a:ext cx="2399167" cy="356137"/>
            <a:chOff x="3673383" y="3156781"/>
            <a:chExt cx="1763261" cy="262570"/>
          </a:xfrm>
        </p:grpSpPr>
        <p:sp>
          <p:nvSpPr>
            <p:cNvPr id="135" name="모서리가 둥근 직사각형 182">
              <a:extLst>
                <a:ext uri="{FF2B5EF4-FFF2-40B4-BE49-F238E27FC236}">
                  <a16:creationId xmlns:a16="http://schemas.microsoft.com/office/drawing/2014/main" id="{8F5E3D82-C23E-3A51-5D35-B0C5B3C9DDC7}"/>
                </a:ext>
              </a:extLst>
            </p:cNvPr>
            <p:cNvSpPr/>
            <p:nvPr/>
          </p:nvSpPr>
          <p:spPr>
            <a:xfrm>
              <a:off x="3692045" y="3156781"/>
              <a:ext cx="1744599" cy="262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교토의정서 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2020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년까지 효력 연장</a:t>
              </a:r>
            </a:p>
          </p:txBody>
        </p:sp>
        <p:sp>
          <p:nvSpPr>
            <p:cNvPr id="136" name="모서리가 둥근 직사각형 183">
              <a:extLst>
                <a:ext uri="{FF2B5EF4-FFF2-40B4-BE49-F238E27FC236}">
                  <a16:creationId xmlns:a16="http://schemas.microsoft.com/office/drawing/2014/main" id="{CFBA9201-FC26-C70E-07E8-D61F879AB647}"/>
                </a:ext>
              </a:extLst>
            </p:cNvPr>
            <p:cNvSpPr/>
            <p:nvPr/>
          </p:nvSpPr>
          <p:spPr>
            <a:xfrm>
              <a:off x="3673383" y="3156781"/>
              <a:ext cx="1724722" cy="262570"/>
            </a:xfrm>
            <a:prstGeom prst="roundRect">
              <a:avLst>
                <a:gd name="adj" fmla="val 5722"/>
              </a:avLst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137" name="그룹 101">
            <a:extLst>
              <a:ext uri="{FF2B5EF4-FFF2-40B4-BE49-F238E27FC236}">
                <a16:creationId xmlns:a16="http://schemas.microsoft.com/office/drawing/2014/main" id="{94515942-FD49-D1C6-8162-FD72DCABC401}"/>
              </a:ext>
            </a:extLst>
          </p:cNvPr>
          <p:cNvGrpSpPr/>
          <p:nvPr/>
        </p:nvGrpSpPr>
        <p:grpSpPr>
          <a:xfrm>
            <a:off x="2517579" y="4030200"/>
            <a:ext cx="1861565" cy="246697"/>
            <a:chOff x="5213368" y="2623751"/>
            <a:chExt cx="1368152" cy="181883"/>
          </a:xfrm>
        </p:grpSpPr>
        <p:sp>
          <p:nvSpPr>
            <p:cNvPr id="138" name="모서리가 둥근 직사각형 180">
              <a:extLst>
                <a:ext uri="{FF2B5EF4-FFF2-40B4-BE49-F238E27FC236}">
                  <a16:creationId xmlns:a16="http://schemas.microsoft.com/office/drawing/2014/main" id="{81773C64-C034-3E53-94B3-743C83D99320}"/>
                </a:ext>
              </a:extLst>
            </p:cNvPr>
            <p:cNvSpPr/>
            <p:nvPr/>
          </p:nvSpPr>
          <p:spPr>
            <a:xfrm>
              <a:off x="5215888" y="2623751"/>
              <a:ext cx="1365632" cy="1818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교토의정서 운영규칙 확정</a:t>
              </a:r>
            </a:p>
          </p:txBody>
        </p:sp>
        <p:sp>
          <p:nvSpPr>
            <p:cNvPr id="139" name="모서리가 둥근 직사각형 181">
              <a:extLst>
                <a:ext uri="{FF2B5EF4-FFF2-40B4-BE49-F238E27FC236}">
                  <a16:creationId xmlns:a16="http://schemas.microsoft.com/office/drawing/2014/main" id="{8AA47FBE-14DD-C455-38A0-8510CEAA4965}"/>
                </a:ext>
              </a:extLst>
            </p:cNvPr>
            <p:cNvSpPr/>
            <p:nvPr/>
          </p:nvSpPr>
          <p:spPr>
            <a:xfrm>
              <a:off x="5213368" y="2633557"/>
              <a:ext cx="1365632" cy="1620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140" name="그룹 104">
            <a:extLst>
              <a:ext uri="{FF2B5EF4-FFF2-40B4-BE49-F238E27FC236}">
                <a16:creationId xmlns:a16="http://schemas.microsoft.com/office/drawing/2014/main" id="{BC00D9B2-921F-598F-F59F-25E7F4A54E53}"/>
              </a:ext>
            </a:extLst>
          </p:cNvPr>
          <p:cNvGrpSpPr/>
          <p:nvPr/>
        </p:nvGrpSpPr>
        <p:grpSpPr>
          <a:xfrm>
            <a:off x="7734061" y="3175237"/>
            <a:ext cx="2570260" cy="401941"/>
            <a:chOff x="6499962" y="2882638"/>
            <a:chExt cx="1889005" cy="296340"/>
          </a:xfrm>
        </p:grpSpPr>
        <p:sp>
          <p:nvSpPr>
            <p:cNvPr id="141" name="모서리가 둥근 직사각형 178">
              <a:extLst>
                <a:ext uri="{FF2B5EF4-FFF2-40B4-BE49-F238E27FC236}">
                  <a16:creationId xmlns:a16="http://schemas.microsoft.com/office/drawing/2014/main" id="{F9EADDF4-DD3E-DE7A-63EF-89E9BF64E63B}"/>
                </a:ext>
              </a:extLst>
            </p:cNvPr>
            <p:cNvSpPr/>
            <p:nvPr/>
          </p:nvSpPr>
          <p:spPr>
            <a:xfrm>
              <a:off x="6499963" y="2882638"/>
              <a:ext cx="1889004" cy="2963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2020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이후 새로운 기후변화 협약에 개발도상국 참여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더반 플랫폼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10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2" name="모서리가 둥근 직사각형 179">
              <a:extLst>
                <a:ext uri="{FF2B5EF4-FFF2-40B4-BE49-F238E27FC236}">
                  <a16:creationId xmlns:a16="http://schemas.microsoft.com/office/drawing/2014/main" id="{C511BB5D-5A62-DE86-9626-C79972C92ECA}"/>
                </a:ext>
              </a:extLst>
            </p:cNvPr>
            <p:cNvSpPr/>
            <p:nvPr/>
          </p:nvSpPr>
          <p:spPr>
            <a:xfrm>
              <a:off x="6499962" y="2886590"/>
              <a:ext cx="1889005" cy="292388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143" name="그룹 226">
            <a:extLst>
              <a:ext uri="{FF2B5EF4-FFF2-40B4-BE49-F238E27FC236}">
                <a16:creationId xmlns:a16="http://schemas.microsoft.com/office/drawing/2014/main" id="{F48B12C1-6C55-7E55-2C27-AD0A92F99898}"/>
              </a:ext>
            </a:extLst>
          </p:cNvPr>
          <p:cNvGrpSpPr/>
          <p:nvPr/>
        </p:nvGrpSpPr>
        <p:grpSpPr>
          <a:xfrm>
            <a:off x="8374939" y="5069362"/>
            <a:ext cx="1380476" cy="492676"/>
            <a:chOff x="3890422" y="3208564"/>
            <a:chExt cx="1014577" cy="363236"/>
          </a:xfrm>
        </p:grpSpPr>
        <p:sp>
          <p:nvSpPr>
            <p:cNvPr id="144" name="모서리가 둥근 직사각형 176">
              <a:extLst>
                <a:ext uri="{FF2B5EF4-FFF2-40B4-BE49-F238E27FC236}">
                  <a16:creationId xmlns:a16="http://schemas.microsoft.com/office/drawing/2014/main" id="{609D7BB2-07F8-F1BE-208F-7406B42D28C5}"/>
                </a:ext>
              </a:extLst>
            </p:cNvPr>
            <p:cNvSpPr/>
            <p:nvPr/>
          </p:nvSpPr>
          <p:spPr>
            <a:xfrm>
              <a:off x="3890422" y="3253164"/>
              <a:ext cx="1014577" cy="2832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우리나라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’02. 11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가입</a:t>
              </a:r>
            </a:p>
          </p:txBody>
        </p:sp>
        <p:sp>
          <p:nvSpPr>
            <p:cNvPr id="145" name="모서리가 둥근 직사각형 177">
              <a:extLst>
                <a:ext uri="{FF2B5EF4-FFF2-40B4-BE49-F238E27FC236}">
                  <a16:creationId xmlns:a16="http://schemas.microsoft.com/office/drawing/2014/main" id="{558C7D28-92E0-EDFF-89E2-CDB1DB7335D7}"/>
                </a:ext>
              </a:extLst>
            </p:cNvPr>
            <p:cNvSpPr/>
            <p:nvPr/>
          </p:nvSpPr>
          <p:spPr>
            <a:xfrm>
              <a:off x="3890422" y="3208564"/>
              <a:ext cx="994699" cy="363236"/>
            </a:xfrm>
            <a:prstGeom prst="roundRect">
              <a:avLst>
                <a:gd name="adj" fmla="val 8458"/>
              </a:avLst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grpSp>
        <p:nvGrpSpPr>
          <p:cNvPr id="146" name="그룹 103">
            <a:extLst>
              <a:ext uri="{FF2B5EF4-FFF2-40B4-BE49-F238E27FC236}">
                <a16:creationId xmlns:a16="http://schemas.microsoft.com/office/drawing/2014/main" id="{D1FEF0AB-8F13-D322-69DD-3DE5ED8D6CB0}"/>
              </a:ext>
            </a:extLst>
          </p:cNvPr>
          <p:cNvGrpSpPr/>
          <p:nvPr/>
        </p:nvGrpSpPr>
        <p:grpSpPr>
          <a:xfrm>
            <a:off x="8269914" y="3712831"/>
            <a:ext cx="1474657" cy="790950"/>
            <a:chOff x="7745459" y="4175086"/>
            <a:chExt cx="1083795" cy="583145"/>
          </a:xfrm>
        </p:grpSpPr>
        <p:sp>
          <p:nvSpPr>
            <p:cNvPr id="147" name="모서리가 둥근 직사각형 174">
              <a:extLst>
                <a:ext uri="{FF2B5EF4-FFF2-40B4-BE49-F238E27FC236}">
                  <a16:creationId xmlns:a16="http://schemas.microsoft.com/office/drawing/2014/main" id="{6DED3AEB-5FED-D9B4-879F-373FADDB470D}"/>
                </a:ext>
              </a:extLst>
            </p:cNvPr>
            <p:cNvSpPr/>
            <p:nvPr/>
          </p:nvSpPr>
          <p:spPr>
            <a:xfrm>
              <a:off x="7745459" y="4175086"/>
              <a:ext cx="1058750" cy="583145"/>
            </a:xfrm>
            <a:prstGeom prst="roundRect">
              <a:avLst>
                <a:gd name="adj" fmla="val 8458"/>
              </a:avLst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  <p:sp>
          <p:nvSpPr>
            <p:cNvPr id="148" name="모서리가 둥근 직사각형 175">
              <a:extLst>
                <a:ext uri="{FF2B5EF4-FFF2-40B4-BE49-F238E27FC236}">
                  <a16:creationId xmlns:a16="http://schemas.microsoft.com/office/drawing/2014/main" id="{DF694010-64FB-32D5-4D4A-65D7E5CDB534}"/>
                </a:ext>
              </a:extLst>
            </p:cNvPr>
            <p:cNvSpPr/>
            <p:nvPr/>
          </p:nvSpPr>
          <p:spPr>
            <a:xfrm>
              <a:off x="7810737" y="4193568"/>
              <a:ext cx="1018517" cy="552069"/>
            </a:xfrm>
            <a:prstGeom prst="roundRect">
              <a:avLst>
                <a:gd name="adj" fmla="val 550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기온 상승을 </a:t>
              </a:r>
              <a:endParaRPr lang="en-US" altLang="ko-KR" sz="10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산업화 이전 대비 </a:t>
              </a:r>
              <a:endParaRPr lang="en-US" altLang="ko-KR" sz="10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도 이내로 억제 합의</a:t>
              </a:r>
            </a:p>
          </p:txBody>
        </p:sp>
      </p:grpSp>
      <p:grpSp>
        <p:nvGrpSpPr>
          <p:cNvPr id="149" name="그룹 105">
            <a:extLst>
              <a:ext uri="{FF2B5EF4-FFF2-40B4-BE49-F238E27FC236}">
                <a16:creationId xmlns:a16="http://schemas.microsoft.com/office/drawing/2014/main" id="{60661FF7-CB13-23B9-958D-AD1C63C74249}"/>
              </a:ext>
            </a:extLst>
          </p:cNvPr>
          <p:cNvGrpSpPr/>
          <p:nvPr/>
        </p:nvGrpSpPr>
        <p:grpSpPr>
          <a:xfrm>
            <a:off x="3284599" y="5370442"/>
            <a:ext cx="882527" cy="563121"/>
            <a:chOff x="4067985" y="4861229"/>
            <a:chExt cx="648611" cy="415173"/>
          </a:xfrm>
        </p:grpSpPr>
        <p:sp>
          <p:nvSpPr>
            <p:cNvPr id="150" name="모서리가 둥근 직사각형 172">
              <a:extLst>
                <a:ext uri="{FF2B5EF4-FFF2-40B4-BE49-F238E27FC236}">
                  <a16:creationId xmlns:a16="http://schemas.microsoft.com/office/drawing/2014/main" id="{6BD0D044-4195-55A0-3A2A-A29291889536}"/>
                </a:ext>
              </a:extLst>
            </p:cNvPr>
            <p:cNvSpPr/>
            <p:nvPr/>
          </p:nvSpPr>
          <p:spPr>
            <a:xfrm>
              <a:off x="4068566" y="4894348"/>
              <a:ext cx="648030" cy="348936"/>
            </a:xfrm>
            <a:prstGeom prst="roundRect">
              <a:avLst>
                <a:gd name="adj" fmla="val 81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2000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이후 </a:t>
              </a:r>
              <a:endPara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감축 논의 시작</a:t>
              </a:r>
            </a:p>
          </p:txBody>
        </p:sp>
        <p:sp>
          <p:nvSpPr>
            <p:cNvPr id="151" name="모서리가 둥근 직사각형 173">
              <a:extLst>
                <a:ext uri="{FF2B5EF4-FFF2-40B4-BE49-F238E27FC236}">
                  <a16:creationId xmlns:a16="http://schemas.microsoft.com/office/drawing/2014/main" id="{34A13B32-00D5-607C-A560-A9F1ABD8F62D}"/>
                </a:ext>
              </a:extLst>
            </p:cNvPr>
            <p:cNvSpPr/>
            <p:nvPr/>
          </p:nvSpPr>
          <p:spPr>
            <a:xfrm>
              <a:off x="4067985" y="4861229"/>
              <a:ext cx="648030" cy="415173"/>
            </a:xfrm>
            <a:prstGeom prst="roundRect">
              <a:avLst>
                <a:gd name="adj" fmla="val 8458"/>
              </a:avLst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sp>
        <p:nvSpPr>
          <p:cNvPr id="152" name="모서리가 둥근 직사각형 121">
            <a:extLst>
              <a:ext uri="{FF2B5EF4-FFF2-40B4-BE49-F238E27FC236}">
                <a16:creationId xmlns:a16="http://schemas.microsoft.com/office/drawing/2014/main" id="{132ED07D-9542-B0D0-4C71-99E6E821F2DB}"/>
              </a:ext>
            </a:extLst>
          </p:cNvPr>
          <p:cNvSpPr/>
          <p:nvPr/>
        </p:nvSpPr>
        <p:spPr>
          <a:xfrm>
            <a:off x="4086103" y="6353182"/>
            <a:ext cx="1157925" cy="492676"/>
          </a:xfrm>
          <a:prstGeom prst="roundRect">
            <a:avLst>
              <a:gd name="adj" fmla="val 8458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ea typeface="나눔고딕" panose="020D0604000000000000" pitchFamily="50" charset="-127"/>
            </a:endParaRPr>
          </a:p>
        </p:txBody>
      </p:sp>
      <p:sp>
        <p:nvSpPr>
          <p:cNvPr id="153" name="모서리가 둥근 직사각형 122">
            <a:extLst>
              <a:ext uri="{FF2B5EF4-FFF2-40B4-BE49-F238E27FC236}">
                <a16:creationId xmlns:a16="http://schemas.microsoft.com/office/drawing/2014/main" id="{1F7A5836-0881-20B6-A4DF-D7404F3BE522}"/>
              </a:ext>
            </a:extLst>
          </p:cNvPr>
          <p:cNvSpPr/>
          <p:nvPr/>
        </p:nvSpPr>
        <p:spPr>
          <a:xfrm>
            <a:off x="7054387" y="6689780"/>
            <a:ext cx="1846852" cy="705064"/>
          </a:xfrm>
          <a:prstGeom prst="roundRect">
            <a:avLst>
              <a:gd name="adj" fmla="val 8458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ea typeface="나눔고딕" panose="020D0604000000000000" pitchFamily="50" charset="-127"/>
            </a:endParaRPr>
          </a:p>
        </p:txBody>
      </p:sp>
      <p:grpSp>
        <p:nvGrpSpPr>
          <p:cNvPr id="154" name="그룹 121">
            <a:extLst>
              <a:ext uri="{FF2B5EF4-FFF2-40B4-BE49-F238E27FC236}">
                <a16:creationId xmlns:a16="http://schemas.microsoft.com/office/drawing/2014/main" id="{FD20AD90-5C22-F268-CA7E-719EF63149F4}"/>
              </a:ext>
            </a:extLst>
          </p:cNvPr>
          <p:cNvGrpSpPr/>
          <p:nvPr/>
        </p:nvGrpSpPr>
        <p:grpSpPr>
          <a:xfrm>
            <a:off x="3101357" y="2883902"/>
            <a:ext cx="2245960" cy="429909"/>
            <a:chOff x="7185462" y="2841585"/>
            <a:chExt cx="1550184" cy="316960"/>
          </a:xfrm>
        </p:grpSpPr>
        <p:sp>
          <p:nvSpPr>
            <p:cNvPr id="155" name="모서리가 둥근 직사각형 170">
              <a:extLst>
                <a:ext uri="{FF2B5EF4-FFF2-40B4-BE49-F238E27FC236}">
                  <a16:creationId xmlns:a16="http://schemas.microsoft.com/office/drawing/2014/main" id="{11933D77-47AE-A312-FC86-321760EDF725}"/>
                </a:ext>
              </a:extLst>
            </p:cNvPr>
            <p:cNvSpPr/>
            <p:nvPr/>
          </p:nvSpPr>
          <p:spPr>
            <a:xfrm>
              <a:off x="7185462" y="2841585"/>
              <a:ext cx="1550184" cy="3169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교토의정서 종료 시점인 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2012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이후의 포스트</a:t>
              </a:r>
              <a:r>
                <a:rPr lang="en-US" altLang="ko-KR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교토 체제 논의</a:t>
              </a:r>
            </a:p>
          </p:txBody>
        </p:sp>
        <p:sp>
          <p:nvSpPr>
            <p:cNvPr id="156" name="모서리가 둥근 직사각형 171">
              <a:extLst>
                <a:ext uri="{FF2B5EF4-FFF2-40B4-BE49-F238E27FC236}">
                  <a16:creationId xmlns:a16="http://schemas.microsoft.com/office/drawing/2014/main" id="{F28B14CD-EB27-FE5A-2072-780C4734CBC2}"/>
                </a:ext>
              </a:extLst>
            </p:cNvPr>
            <p:cNvSpPr/>
            <p:nvPr/>
          </p:nvSpPr>
          <p:spPr>
            <a:xfrm>
              <a:off x="7185462" y="2841585"/>
              <a:ext cx="1550184" cy="316960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cxnSp>
        <p:nvCxnSpPr>
          <p:cNvPr id="157" name="직선 연결선 156">
            <a:extLst>
              <a:ext uri="{FF2B5EF4-FFF2-40B4-BE49-F238E27FC236}">
                <a16:creationId xmlns:a16="http://schemas.microsoft.com/office/drawing/2014/main" id="{11A52C0E-4D07-4897-A33F-1C3361D2A3F2}"/>
              </a:ext>
            </a:extLst>
          </p:cNvPr>
          <p:cNvCxnSpPr/>
          <p:nvPr/>
        </p:nvCxnSpPr>
        <p:spPr>
          <a:xfrm flipV="1">
            <a:off x="5720749" y="2832473"/>
            <a:ext cx="7632" cy="466597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타원 42">
            <a:extLst>
              <a:ext uri="{FF2B5EF4-FFF2-40B4-BE49-F238E27FC236}">
                <a16:creationId xmlns:a16="http://schemas.microsoft.com/office/drawing/2014/main" id="{A2F60F38-F972-ABC4-DF6C-11A049119560}"/>
              </a:ext>
            </a:extLst>
          </p:cNvPr>
          <p:cNvSpPr/>
          <p:nvPr/>
        </p:nvSpPr>
        <p:spPr>
          <a:xfrm>
            <a:off x="5418832" y="3054107"/>
            <a:ext cx="898413" cy="895580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59" name="직선 연결선 158">
            <a:extLst>
              <a:ext uri="{FF2B5EF4-FFF2-40B4-BE49-F238E27FC236}">
                <a16:creationId xmlns:a16="http://schemas.microsoft.com/office/drawing/2014/main" id="{EE702C9F-B091-B331-40A2-7A6556174515}"/>
              </a:ext>
            </a:extLst>
          </p:cNvPr>
          <p:cNvCxnSpPr>
            <a:endCxn id="142" idx="1"/>
          </p:cNvCxnSpPr>
          <p:nvPr/>
        </p:nvCxnSpPr>
        <p:spPr>
          <a:xfrm rot="5400000" flipH="1" flipV="1">
            <a:off x="7349531" y="3504216"/>
            <a:ext cx="509857" cy="259204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그룹 34">
            <a:extLst>
              <a:ext uri="{FF2B5EF4-FFF2-40B4-BE49-F238E27FC236}">
                <a16:creationId xmlns:a16="http://schemas.microsoft.com/office/drawing/2014/main" id="{B8554592-C64E-847D-26DA-B40126873F27}"/>
              </a:ext>
            </a:extLst>
          </p:cNvPr>
          <p:cNvGrpSpPr/>
          <p:nvPr/>
        </p:nvGrpSpPr>
        <p:grpSpPr>
          <a:xfrm>
            <a:off x="6805684" y="3228356"/>
            <a:ext cx="913580" cy="868006"/>
            <a:chOff x="6624444" y="3126810"/>
            <a:chExt cx="671433" cy="639956"/>
          </a:xfrm>
        </p:grpSpPr>
        <p:sp>
          <p:nvSpPr>
            <p:cNvPr id="161" name="타원 160">
              <a:extLst>
                <a:ext uri="{FF2B5EF4-FFF2-40B4-BE49-F238E27FC236}">
                  <a16:creationId xmlns:a16="http://schemas.microsoft.com/office/drawing/2014/main" id="{67730786-5A2E-6754-DE98-22EEFC50333B}"/>
                </a:ext>
              </a:extLst>
            </p:cNvPr>
            <p:cNvSpPr/>
            <p:nvPr/>
          </p:nvSpPr>
          <p:spPr>
            <a:xfrm>
              <a:off x="6624444" y="3126810"/>
              <a:ext cx="639956" cy="6399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AB4CD14E-67FD-E529-2DB0-E43C8BDFF89F}"/>
                </a:ext>
              </a:extLst>
            </p:cNvPr>
            <p:cNvSpPr txBox="1"/>
            <p:nvPr/>
          </p:nvSpPr>
          <p:spPr>
            <a:xfrm>
              <a:off x="6632359" y="3175653"/>
              <a:ext cx="663518" cy="47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’11.12</a:t>
              </a:r>
              <a:r>
                <a:rPr lang="ko-KR" altLang="en-US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남아공 더반</a:t>
              </a:r>
              <a:endParaRPr lang="en-US" altLang="ko-KR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17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당사국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총회</a:t>
              </a:r>
              <a:r>
                <a:rPr lang="en-US" altLang="ko-KR" sz="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(COP 17)</a:t>
              </a:r>
              <a:endPara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3" name="그룹 106">
            <a:extLst>
              <a:ext uri="{FF2B5EF4-FFF2-40B4-BE49-F238E27FC236}">
                <a16:creationId xmlns:a16="http://schemas.microsoft.com/office/drawing/2014/main" id="{E8B57479-DD39-0868-F435-BBC8A4F86A29}"/>
              </a:ext>
            </a:extLst>
          </p:cNvPr>
          <p:cNvGrpSpPr/>
          <p:nvPr/>
        </p:nvGrpSpPr>
        <p:grpSpPr>
          <a:xfrm>
            <a:off x="8071095" y="4505026"/>
            <a:ext cx="391908" cy="206103"/>
            <a:chOff x="7662995" y="3851163"/>
            <a:chExt cx="288032" cy="151954"/>
          </a:xfrm>
        </p:grpSpPr>
        <p:cxnSp>
          <p:nvCxnSpPr>
            <p:cNvPr id="164" name="직선 연결선 163">
              <a:extLst>
                <a:ext uri="{FF2B5EF4-FFF2-40B4-BE49-F238E27FC236}">
                  <a16:creationId xmlns:a16="http://schemas.microsoft.com/office/drawing/2014/main" id="{1B4D05D9-0B95-2376-B4C5-D418056D41A5}"/>
                </a:ext>
              </a:extLst>
            </p:cNvPr>
            <p:cNvCxnSpPr/>
            <p:nvPr/>
          </p:nvCxnSpPr>
          <p:spPr>
            <a:xfrm flipV="1">
              <a:off x="7945418" y="3851163"/>
              <a:ext cx="5609" cy="144000"/>
            </a:xfrm>
            <a:prstGeom prst="line">
              <a:avLst/>
            </a:prstGeom>
            <a:ln w="12700">
              <a:solidFill>
                <a:srgbClr val="FFC00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연결선 164">
              <a:extLst>
                <a:ext uri="{FF2B5EF4-FFF2-40B4-BE49-F238E27FC236}">
                  <a16:creationId xmlns:a16="http://schemas.microsoft.com/office/drawing/2014/main" id="{EC12DB7D-E5E1-752D-8E56-8C3A6BA4C08D}"/>
                </a:ext>
              </a:extLst>
            </p:cNvPr>
            <p:cNvCxnSpPr/>
            <p:nvPr/>
          </p:nvCxnSpPr>
          <p:spPr>
            <a:xfrm>
              <a:off x="7662995" y="4003117"/>
              <a:ext cx="288032" cy="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타원 165">
            <a:extLst>
              <a:ext uri="{FF2B5EF4-FFF2-40B4-BE49-F238E27FC236}">
                <a16:creationId xmlns:a16="http://schemas.microsoft.com/office/drawing/2014/main" id="{0CCF2CA4-AEC6-F42E-AB3A-9FF8DCCD5325}"/>
              </a:ext>
            </a:extLst>
          </p:cNvPr>
          <p:cNvSpPr/>
          <p:nvPr/>
        </p:nvSpPr>
        <p:spPr>
          <a:xfrm>
            <a:off x="7174155" y="4188989"/>
            <a:ext cx="883157" cy="880373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67" name="직선 연결선 166">
            <a:extLst>
              <a:ext uri="{FF2B5EF4-FFF2-40B4-BE49-F238E27FC236}">
                <a16:creationId xmlns:a16="http://schemas.microsoft.com/office/drawing/2014/main" id="{2DC3D34C-9C9D-5615-F407-13F5DF09316C}"/>
              </a:ext>
            </a:extLst>
          </p:cNvPr>
          <p:cNvCxnSpPr/>
          <p:nvPr/>
        </p:nvCxnSpPr>
        <p:spPr>
          <a:xfrm flipV="1">
            <a:off x="8759215" y="5594010"/>
            <a:ext cx="7632" cy="330128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>
            <a:extLst>
              <a:ext uri="{FF2B5EF4-FFF2-40B4-BE49-F238E27FC236}">
                <a16:creationId xmlns:a16="http://schemas.microsoft.com/office/drawing/2014/main" id="{9C8AEA60-ED08-204E-0F89-86EA9D661DD3}"/>
              </a:ext>
            </a:extLst>
          </p:cNvPr>
          <p:cNvCxnSpPr/>
          <p:nvPr/>
        </p:nvCxnSpPr>
        <p:spPr>
          <a:xfrm>
            <a:off x="8374939" y="5924138"/>
            <a:ext cx="39190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타원 168">
            <a:extLst>
              <a:ext uri="{FF2B5EF4-FFF2-40B4-BE49-F238E27FC236}">
                <a16:creationId xmlns:a16="http://schemas.microsoft.com/office/drawing/2014/main" id="{6BA23E12-1984-2970-01B2-C42AB3B9CD6A}"/>
              </a:ext>
            </a:extLst>
          </p:cNvPr>
          <p:cNvSpPr/>
          <p:nvPr/>
        </p:nvSpPr>
        <p:spPr>
          <a:xfrm>
            <a:off x="7693844" y="5601568"/>
            <a:ext cx="910650" cy="907779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4D12C30-DCE0-68DA-3939-210A18CDBD9F}"/>
              </a:ext>
            </a:extLst>
          </p:cNvPr>
          <p:cNvSpPr txBox="1"/>
          <p:nvPr/>
        </p:nvSpPr>
        <p:spPr>
          <a:xfrm>
            <a:off x="7179879" y="4282447"/>
            <a:ext cx="902812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ko-KR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’09.12</a:t>
            </a:r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algn="ctr"/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코펜하겐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algn="r"/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당사국</a:t>
            </a:r>
            <a: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총회</a:t>
            </a:r>
            <a:r>
              <a:rPr lang="en-US" altLang="ko-KR" sz="8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(COP 15)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71" name="직선 연결선 170">
            <a:extLst>
              <a:ext uri="{FF2B5EF4-FFF2-40B4-BE49-F238E27FC236}">
                <a16:creationId xmlns:a16="http://schemas.microsoft.com/office/drawing/2014/main" id="{9CB3B1CF-3FCA-037A-7091-593E57A02BEC}"/>
              </a:ext>
            </a:extLst>
          </p:cNvPr>
          <p:cNvCxnSpPr/>
          <p:nvPr/>
        </p:nvCxnSpPr>
        <p:spPr>
          <a:xfrm>
            <a:off x="7204108" y="6129374"/>
            <a:ext cx="0" cy="560405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그룹 69">
            <a:extLst>
              <a:ext uri="{FF2B5EF4-FFF2-40B4-BE49-F238E27FC236}">
                <a16:creationId xmlns:a16="http://schemas.microsoft.com/office/drawing/2014/main" id="{452EBA58-DA5F-CC43-BC72-1281B6F0110E}"/>
              </a:ext>
            </a:extLst>
          </p:cNvPr>
          <p:cNvGrpSpPr/>
          <p:nvPr/>
        </p:nvGrpSpPr>
        <p:grpSpPr>
          <a:xfrm>
            <a:off x="6770383" y="5486961"/>
            <a:ext cx="867450" cy="881046"/>
            <a:chOff x="6625657" y="3128023"/>
            <a:chExt cx="637530" cy="649570"/>
          </a:xfrm>
        </p:grpSpPr>
        <p:sp>
          <p:nvSpPr>
            <p:cNvPr id="173" name="타원 172">
              <a:extLst>
                <a:ext uri="{FF2B5EF4-FFF2-40B4-BE49-F238E27FC236}">
                  <a16:creationId xmlns:a16="http://schemas.microsoft.com/office/drawing/2014/main" id="{D9554135-C646-FA12-6732-E6964E921779}"/>
                </a:ext>
              </a:extLst>
            </p:cNvPr>
            <p:cNvSpPr/>
            <p:nvPr/>
          </p:nvSpPr>
          <p:spPr>
            <a:xfrm>
              <a:off x="6625657" y="3128023"/>
              <a:ext cx="637530" cy="63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4D623F2-C437-9835-AB28-8458768D8887}"/>
                </a:ext>
              </a:extLst>
            </p:cNvPr>
            <p:cNvSpPr txBox="1"/>
            <p:nvPr/>
          </p:nvSpPr>
          <p:spPr>
            <a:xfrm>
              <a:off x="6626240" y="3176268"/>
              <a:ext cx="611681" cy="60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’97.12</a:t>
              </a:r>
              <a:r>
                <a:rPr lang="ko-KR" altLang="en-US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</a:t>
              </a:r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교토 </a:t>
              </a:r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당사국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총회</a:t>
              </a:r>
              <a:r>
                <a:rPr lang="en-US" altLang="ko-KR" sz="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(COP3)</a:t>
              </a:r>
              <a:endPara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ko-KR" altLang="en-US" sz="9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75" name="그룹 102">
            <a:extLst>
              <a:ext uri="{FF2B5EF4-FFF2-40B4-BE49-F238E27FC236}">
                <a16:creationId xmlns:a16="http://schemas.microsoft.com/office/drawing/2014/main" id="{7B72B5B5-86C2-B869-C135-A2AE93447E60}"/>
              </a:ext>
            </a:extLst>
          </p:cNvPr>
          <p:cNvGrpSpPr/>
          <p:nvPr/>
        </p:nvGrpSpPr>
        <p:grpSpPr>
          <a:xfrm>
            <a:off x="5489122" y="6287359"/>
            <a:ext cx="1473675" cy="493236"/>
            <a:chOff x="5688193" y="5509538"/>
            <a:chExt cx="1083073" cy="363649"/>
          </a:xfrm>
        </p:grpSpPr>
        <p:sp>
          <p:nvSpPr>
            <p:cNvPr id="176" name="모서리가 둥근 직사각형 161">
              <a:extLst>
                <a:ext uri="{FF2B5EF4-FFF2-40B4-BE49-F238E27FC236}">
                  <a16:creationId xmlns:a16="http://schemas.microsoft.com/office/drawing/2014/main" id="{2A8EC825-DBEC-7BA8-359C-C5C5BCC87B57}"/>
                </a:ext>
              </a:extLst>
            </p:cNvPr>
            <p:cNvSpPr/>
            <p:nvPr/>
          </p:nvSpPr>
          <p:spPr>
            <a:xfrm>
              <a:off x="5688193" y="5672041"/>
              <a:ext cx="1083073" cy="2011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우리나라 </a:t>
              </a:r>
              <a:r>
                <a:rPr lang="en-US" altLang="ko-KR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’93.12</a:t>
              </a:r>
              <a:r>
                <a:rPr lang="ko-KR" altLang="en-US" sz="10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가입</a:t>
              </a:r>
            </a:p>
          </p:txBody>
        </p:sp>
        <p:sp>
          <p:nvSpPr>
            <p:cNvPr id="177" name="모서리가 둥근 직사각형 162">
              <a:extLst>
                <a:ext uri="{FF2B5EF4-FFF2-40B4-BE49-F238E27FC236}">
                  <a16:creationId xmlns:a16="http://schemas.microsoft.com/office/drawing/2014/main" id="{DACDD71C-FC93-974C-8310-73AFB23FA55C}"/>
                </a:ext>
              </a:extLst>
            </p:cNvPr>
            <p:cNvSpPr/>
            <p:nvPr/>
          </p:nvSpPr>
          <p:spPr>
            <a:xfrm>
              <a:off x="5688194" y="5663189"/>
              <a:ext cx="1083072" cy="209997"/>
            </a:xfrm>
            <a:prstGeom prst="roundRect">
              <a:avLst>
                <a:gd name="adj" fmla="val 8458"/>
              </a:avLst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  <p:cxnSp>
          <p:nvCxnSpPr>
            <p:cNvPr id="178" name="직선 연결선 177">
              <a:extLst>
                <a:ext uri="{FF2B5EF4-FFF2-40B4-BE49-F238E27FC236}">
                  <a16:creationId xmlns:a16="http://schemas.microsoft.com/office/drawing/2014/main" id="{B146EFFF-39DA-24AA-DD24-777BD10A1A91}"/>
                </a:ext>
              </a:extLst>
            </p:cNvPr>
            <p:cNvCxnSpPr/>
            <p:nvPr/>
          </p:nvCxnSpPr>
          <p:spPr>
            <a:xfrm>
              <a:off x="6154565" y="5509538"/>
              <a:ext cx="0" cy="135179"/>
            </a:xfrm>
            <a:prstGeom prst="line">
              <a:avLst/>
            </a:prstGeom>
            <a:ln w="12700">
              <a:solidFill>
                <a:srgbClr val="FFC00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9" name="직선 연결선 178">
            <a:extLst>
              <a:ext uri="{FF2B5EF4-FFF2-40B4-BE49-F238E27FC236}">
                <a16:creationId xmlns:a16="http://schemas.microsoft.com/office/drawing/2014/main" id="{C15C83CF-B902-AB02-BD11-CB0314C4261F}"/>
              </a:ext>
            </a:extLst>
          </p:cNvPr>
          <p:cNvCxnSpPr/>
          <p:nvPr/>
        </p:nvCxnSpPr>
        <p:spPr>
          <a:xfrm>
            <a:off x="5400570" y="5425015"/>
            <a:ext cx="0" cy="118158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0" name="그룹 60">
            <a:extLst>
              <a:ext uri="{FF2B5EF4-FFF2-40B4-BE49-F238E27FC236}">
                <a16:creationId xmlns:a16="http://schemas.microsoft.com/office/drawing/2014/main" id="{DC164C91-1B78-E992-18B4-0E00735D5C64}"/>
              </a:ext>
            </a:extLst>
          </p:cNvPr>
          <p:cNvGrpSpPr/>
          <p:nvPr/>
        </p:nvGrpSpPr>
        <p:grpSpPr>
          <a:xfrm>
            <a:off x="4982548" y="4596352"/>
            <a:ext cx="867450" cy="864715"/>
            <a:chOff x="6595840" y="3128023"/>
            <a:chExt cx="637530" cy="637530"/>
          </a:xfrm>
        </p:grpSpPr>
        <p:sp>
          <p:nvSpPr>
            <p:cNvPr id="181" name="타원 180">
              <a:extLst>
                <a:ext uri="{FF2B5EF4-FFF2-40B4-BE49-F238E27FC236}">
                  <a16:creationId xmlns:a16="http://schemas.microsoft.com/office/drawing/2014/main" id="{2E8CB3A0-9B01-C07C-480A-70319E3B8092}"/>
                </a:ext>
              </a:extLst>
            </p:cNvPr>
            <p:cNvSpPr/>
            <p:nvPr/>
          </p:nvSpPr>
          <p:spPr>
            <a:xfrm>
              <a:off x="6595840" y="3128023"/>
              <a:ext cx="637530" cy="63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6CC3A15C-7EAA-499F-753A-C278851564D2}"/>
                </a:ext>
              </a:extLst>
            </p:cNvPr>
            <p:cNvSpPr txBox="1"/>
            <p:nvPr/>
          </p:nvSpPr>
          <p:spPr>
            <a:xfrm>
              <a:off x="6613340" y="3247004"/>
              <a:ext cx="616394" cy="487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’95.5</a:t>
              </a:r>
              <a:r>
                <a:rPr lang="ko-KR" altLang="en-US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기후변화협약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채택</a:t>
              </a:r>
            </a:p>
            <a:p>
              <a:pPr algn="ctr"/>
              <a:endParaRPr lang="ko-KR" altLang="en-US" sz="9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183" name="직선 연결선 182">
            <a:extLst>
              <a:ext uri="{FF2B5EF4-FFF2-40B4-BE49-F238E27FC236}">
                <a16:creationId xmlns:a16="http://schemas.microsoft.com/office/drawing/2014/main" id="{27D3653D-E63D-FD46-BCC6-87188CE35F63}"/>
              </a:ext>
            </a:extLst>
          </p:cNvPr>
          <p:cNvCxnSpPr/>
          <p:nvPr/>
        </p:nvCxnSpPr>
        <p:spPr>
          <a:xfrm flipH="1">
            <a:off x="5242972" y="6600564"/>
            <a:ext cx="157598" cy="0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직선 연결선 183">
            <a:extLst>
              <a:ext uri="{FF2B5EF4-FFF2-40B4-BE49-F238E27FC236}">
                <a16:creationId xmlns:a16="http://schemas.microsoft.com/office/drawing/2014/main" id="{17D63FAC-04FF-5411-8402-6FD1D739A2D5}"/>
              </a:ext>
            </a:extLst>
          </p:cNvPr>
          <p:cNvCxnSpPr/>
          <p:nvPr/>
        </p:nvCxnSpPr>
        <p:spPr>
          <a:xfrm>
            <a:off x="4176332" y="5652002"/>
            <a:ext cx="371240" cy="1"/>
          </a:xfrm>
          <a:prstGeom prst="line">
            <a:avLst/>
          </a:prstGeom>
          <a:ln w="12700">
            <a:solidFill>
              <a:srgbClr val="FFC000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그룹 57">
            <a:extLst>
              <a:ext uri="{FF2B5EF4-FFF2-40B4-BE49-F238E27FC236}">
                <a16:creationId xmlns:a16="http://schemas.microsoft.com/office/drawing/2014/main" id="{990A0E2F-005F-E45B-1CBA-707EC5648768}"/>
              </a:ext>
            </a:extLst>
          </p:cNvPr>
          <p:cNvGrpSpPr/>
          <p:nvPr/>
        </p:nvGrpSpPr>
        <p:grpSpPr>
          <a:xfrm>
            <a:off x="4433114" y="5397059"/>
            <a:ext cx="883395" cy="879650"/>
            <a:chOff x="6625657" y="3128023"/>
            <a:chExt cx="649249" cy="648541"/>
          </a:xfrm>
        </p:grpSpPr>
        <p:sp>
          <p:nvSpPr>
            <p:cNvPr id="186" name="타원 185">
              <a:extLst>
                <a:ext uri="{FF2B5EF4-FFF2-40B4-BE49-F238E27FC236}">
                  <a16:creationId xmlns:a16="http://schemas.microsoft.com/office/drawing/2014/main" id="{06D6FB95-7613-3F76-9384-68AA752F5D20}"/>
                </a:ext>
              </a:extLst>
            </p:cNvPr>
            <p:cNvSpPr/>
            <p:nvPr/>
          </p:nvSpPr>
          <p:spPr>
            <a:xfrm>
              <a:off x="6625657" y="3128023"/>
              <a:ext cx="637530" cy="63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B35C112D-9AD5-5313-C7CD-782248B21D8D}"/>
                </a:ext>
              </a:extLst>
            </p:cNvPr>
            <p:cNvSpPr txBox="1"/>
            <p:nvPr/>
          </p:nvSpPr>
          <p:spPr>
            <a:xfrm>
              <a:off x="6639662" y="3175239"/>
              <a:ext cx="635244" cy="60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’95.3</a:t>
              </a:r>
              <a:r>
                <a:rPr lang="ko-KR" altLang="en-US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1000" dirty="0"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베를린</a:t>
              </a:r>
              <a:endParaRPr lang="en-US" altLang="ko-KR" sz="1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 당사국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총회</a:t>
              </a:r>
              <a:r>
                <a:rPr lang="en-US" altLang="ko-KR" sz="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(COP 1)</a:t>
              </a:r>
              <a:endPara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endParaRPr lang="ko-KR" altLang="en-US" sz="9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188" name="직선 연결선 187">
            <a:extLst>
              <a:ext uri="{FF2B5EF4-FFF2-40B4-BE49-F238E27FC236}">
                <a16:creationId xmlns:a16="http://schemas.microsoft.com/office/drawing/2014/main" id="{16043E06-33EE-23D9-86CC-85B7065C91CC}"/>
              </a:ext>
            </a:extLst>
          </p:cNvPr>
          <p:cNvCxnSpPr/>
          <p:nvPr/>
        </p:nvCxnSpPr>
        <p:spPr>
          <a:xfrm>
            <a:off x="3596216" y="4890473"/>
            <a:ext cx="489886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>
            <a:extLst>
              <a:ext uri="{FF2B5EF4-FFF2-40B4-BE49-F238E27FC236}">
                <a16:creationId xmlns:a16="http://schemas.microsoft.com/office/drawing/2014/main" id="{13097492-8942-87ED-6A6B-060BA5D1CF25}"/>
              </a:ext>
            </a:extLst>
          </p:cNvPr>
          <p:cNvCxnSpPr/>
          <p:nvPr/>
        </p:nvCxnSpPr>
        <p:spPr>
          <a:xfrm flipV="1">
            <a:off x="3596216" y="4281575"/>
            <a:ext cx="0" cy="627971"/>
          </a:xfrm>
          <a:prstGeom prst="line">
            <a:avLst/>
          </a:prstGeom>
          <a:ln w="12700">
            <a:solidFill>
              <a:srgbClr val="FFC000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타원 189">
            <a:extLst>
              <a:ext uri="{FF2B5EF4-FFF2-40B4-BE49-F238E27FC236}">
                <a16:creationId xmlns:a16="http://schemas.microsoft.com/office/drawing/2014/main" id="{95E44FD9-66E6-7679-EDA7-FD3C8CA773A2}"/>
              </a:ext>
            </a:extLst>
          </p:cNvPr>
          <p:cNvSpPr/>
          <p:nvPr/>
        </p:nvSpPr>
        <p:spPr>
          <a:xfrm>
            <a:off x="3991757" y="4458115"/>
            <a:ext cx="867450" cy="864715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191" name="직선 연결선 190">
            <a:extLst>
              <a:ext uri="{FF2B5EF4-FFF2-40B4-BE49-F238E27FC236}">
                <a16:creationId xmlns:a16="http://schemas.microsoft.com/office/drawing/2014/main" id="{BE9AFC28-9D26-AA79-62C0-608EB9F1D2A3}"/>
              </a:ext>
            </a:extLst>
          </p:cNvPr>
          <p:cNvCxnSpPr/>
          <p:nvPr/>
        </p:nvCxnSpPr>
        <p:spPr>
          <a:xfrm flipV="1">
            <a:off x="4974916" y="3322302"/>
            <a:ext cx="7632" cy="466597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타원 191">
            <a:extLst>
              <a:ext uri="{FF2B5EF4-FFF2-40B4-BE49-F238E27FC236}">
                <a16:creationId xmlns:a16="http://schemas.microsoft.com/office/drawing/2014/main" id="{0D3FE253-F54E-E95F-06E3-8AE3AA092873}"/>
              </a:ext>
            </a:extLst>
          </p:cNvPr>
          <p:cNvSpPr/>
          <p:nvPr/>
        </p:nvSpPr>
        <p:spPr>
          <a:xfrm>
            <a:off x="4597605" y="3737899"/>
            <a:ext cx="867864" cy="865127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E53D409-2299-EAEC-0828-5E19ACCF1F9A}"/>
              </a:ext>
            </a:extLst>
          </p:cNvPr>
          <p:cNvSpPr txBox="1"/>
          <p:nvPr/>
        </p:nvSpPr>
        <p:spPr>
          <a:xfrm>
            <a:off x="5427877" y="3140915"/>
            <a:ext cx="902810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’12.12</a:t>
            </a:r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카타르 도하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당사국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총회</a:t>
            </a:r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(COP 18)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E4E952A9-CE48-19D0-48C0-196A0BDD441C}"/>
              </a:ext>
            </a:extLst>
          </p:cNvPr>
          <p:cNvSpPr txBox="1"/>
          <p:nvPr/>
        </p:nvSpPr>
        <p:spPr>
          <a:xfrm>
            <a:off x="4000947" y="4514765"/>
            <a:ext cx="864340" cy="677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’01.11</a:t>
            </a:r>
            <a:r>
              <a:rPr lang="ko-KR" altLang="en-US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마라케쉬</a:t>
            </a:r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 당사국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총회</a:t>
            </a:r>
            <a:r>
              <a:rPr lang="en-US" altLang="ko-KR" sz="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(COP 7)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D54AC85-3516-16D8-4D16-576191948C62}"/>
              </a:ext>
            </a:extLst>
          </p:cNvPr>
          <p:cNvSpPr txBox="1"/>
          <p:nvPr/>
        </p:nvSpPr>
        <p:spPr>
          <a:xfrm>
            <a:off x="7784988" y="5769149"/>
            <a:ext cx="785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’05.2</a:t>
            </a:r>
            <a:r>
              <a:rPr lang="ko-KR" altLang="en-US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교토의정서</a:t>
            </a:r>
            <a: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0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발효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7C3D6ACA-6B4E-622F-A91E-0010069BC689}"/>
              </a:ext>
            </a:extLst>
          </p:cNvPr>
          <p:cNvSpPr txBox="1"/>
          <p:nvPr/>
        </p:nvSpPr>
        <p:spPr>
          <a:xfrm>
            <a:off x="4576230" y="3815628"/>
            <a:ext cx="902810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ko-KR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’10.12</a:t>
            </a:r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algn="ctr"/>
            <a:r>
              <a:rPr lang="ko-KR" altLang="en-US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멕시코 칸쿤</a:t>
            </a:r>
            <a:endParaRPr lang="en-US" altLang="ko-KR" sz="900" dirty="0">
              <a:solidFill>
                <a:srgbClr val="D3410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0" algn="r"/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당사국</a:t>
            </a:r>
            <a: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총회</a:t>
            </a:r>
            <a:r>
              <a:rPr lang="en-US" altLang="ko-KR" sz="800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(COP 16)</a:t>
            </a:r>
            <a:endParaRPr lang="ko-KR" altLang="en-US" sz="800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97" name="그룹 34">
            <a:extLst>
              <a:ext uri="{FF2B5EF4-FFF2-40B4-BE49-F238E27FC236}">
                <a16:creationId xmlns:a16="http://schemas.microsoft.com/office/drawing/2014/main" id="{C5F63B30-191C-FB02-0263-DA35C02A473F}"/>
              </a:ext>
            </a:extLst>
          </p:cNvPr>
          <p:cNvGrpSpPr/>
          <p:nvPr/>
        </p:nvGrpSpPr>
        <p:grpSpPr>
          <a:xfrm>
            <a:off x="6344868" y="2457245"/>
            <a:ext cx="913580" cy="868006"/>
            <a:chOff x="6624444" y="3126810"/>
            <a:chExt cx="671433" cy="639956"/>
          </a:xfrm>
        </p:grpSpPr>
        <p:sp>
          <p:nvSpPr>
            <p:cNvPr id="198" name="타원 197">
              <a:extLst>
                <a:ext uri="{FF2B5EF4-FFF2-40B4-BE49-F238E27FC236}">
                  <a16:creationId xmlns:a16="http://schemas.microsoft.com/office/drawing/2014/main" id="{C980CAA3-FA05-8D8A-024D-CF2FA056168E}"/>
                </a:ext>
              </a:extLst>
            </p:cNvPr>
            <p:cNvSpPr/>
            <p:nvPr/>
          </p:nvSpPr>
          <p:spPr>
            <a:xfrm>
              <a:off x="6624444" y="3126810"/>
              <a:ext cx="639956" cy="6399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6B1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612AECC1-586D-DF1C-AA26-010B732D45E8}"/>
                </a:ext>
              </a:extLst>
            </p:cNvPr>
            <p:cNvSpPr txBox="1"/>
            <p:nvPr/>
          </p:nvSpPr>
          <p:spPr>
            <a:xfrm>
              <a:off x="6632359" y="3175653"/>
              <a:ext cx="663518" cy="476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’15.12</a:t>
              </a:r>
              <a:r>
                <a:rPr lang="ko-KR" altLang="en-US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 </a:t>
              </a:r>
              <a: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solidFill>
                    <a:srgbClr val="D3410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프랑스 파리</a:t>
              </a:r>
              <a:endParaRPr lang="en-US" altLang="ko-KR" sz="900" dirty="0">
                <a:solidFill>
                  <a:srgbClr val="D3410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제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21</a:t>
              </a: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차 당사국</a:t>
              </a:r>
              <a: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/>
              </a:r>
              <a:br>
                <a:rPr lang="en-US" altLang="ko-KR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</a:br>
              <a:r>
                <a:rPr lang="ko-KR" altLang="en-US" sz="9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총회</a:t>
              </a:r>
              <a:r>
                <a:rPr lang="en-US" altLang="ko-KR" sz="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(COP 21)</a:t>
              </a:r>
              <a:endParaRPr lang="ko-KR" altLang="en-US" sz="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00" name="그룹 104">
            <a:extLst>
              <a:ext uri="{FF2B5EF4-FFF2-40B4-BE49-F238E27FC236}">
                <a16:creationId xmlns:a16="http://schemas.microsoft.com/office/drawing/2014/main" id="{F764B35A-FDB6-B9B5-7732-45A647730B3D}"/>
              </a:ext>
            </a:extLst>
          </p:cNvPr>
          <p:cNvGrpSpPr/>
          <p:nvPr/>
        </p:nvGrpSpPr>
        <p:grpSpPr>
          <a:xfrm>
            <a:off x="7263798" y="2124542"/>
            <a:ext cx="2779228" cy="549927"/>
            <a:chOff x="6621888" y="2854645"/>
            <a:chExt cx="1906423" cy="405446"/>
          </a:xfrm>
        </p:grpSpPr>
        <p:sp>
          <p:nvSpPr>
            <p:cNvPr id="201" name="모서리가 둥근 직사각형 153">
              <a:extLst>
                <a:ext uri="{FF2B5EF4-FFF2-40B4-BE49-F238E27FC236}">
                  <a16:creationId xmlns:a16="http://schemas.microsoft.com/office/drawing/2014/main" id="{22426C6F-14C5-3D41-A96E-43F977F953F3}"/>
                </a:ext>
              </a:extLst>
            </p:cNvPr>
            <p:cNvSpPr/>
            <p:nvPr/>
          </p:nvSpPr>
          <p:spPr>
            <a:xfrm>
              <a:off x="6639307" y="2854645"/>
              <a:ext cx="1889004" cy="4054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신기후체제 출범에 합의</a:t>
              </a:r>
              <a:endParaRPr lang="en-US" altLang="ko-KR" sz="105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1050" spc="-1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2020</a:t>
              </a:r>
              <a:r>
                <a:rPr lang="ko-KR" altLang="en-US" sz="1050" spc="-1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이전 기후대응 강화에 대한 결정문 채택</a:t>
              </a:r>
            </a:p>
          </p:txBody>
        </p:sp>
        <p:sp>
          <p:nvSpPr>
            <p:cNvPr id="202" name="모서리가 둥근 직사각형 154">
              <a:extLst>
                <a:ext uri="{FF2B5EF4-FFF2-40B4-BE49-F238E27FC236}">
                  <a16:creationId xmlns:a16="http://schemas.microsoft.com/office/drawing/2014/main" id="{985F78DE-2C01-3F8F-32BB-D54B76B3569F}"/>
                </a:ext>
              </a:extLst>
            </p:cNvPr>
            <p:cNvSpPr/>
            <p:nvPr/>
          </p:nvSpPr>
          <p:spPr>
            <a:xfrm>
              <a:off x="6621888" y="2886590"/>
              <a:ext cx="1889005" cy="330251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ea typeface="나눔고딕" panose="020D0604000000000000" pitchFamily="50" charset="-127"/>
              </a:endParaRPr>
            </a:p>
          </p:txBody>
        </p:sp>
      </p:grpSp>
      <p:cxnSp>
        <p:nvCxnSpPr>
          <p:cNvPr id="203" name="직선 연결선 202">
            <a:extLst>
              <a:ext uri="{FF2B5EF4-FFF2-40B4-BE49-F238E27FC236}">
                <a16:creationId xmlns:a16="http://schemas.microsoft.com/office/drawing/2014/main" id="{A1EAA57F-F9B9-8A4B-4F5B-30091A7F00AC}"/>
              </a:ext>
            </a:extLst>
          </p:cNvPr>
          <p:cNvCxnSpPr/>
          <p:nvPr/>
        </p:nvCxnSpPr>
        <p:spPr>
          <a:xfrm>
            <a:off x="6286740" y="5043106"/>
            <a:ext cx="0" cy="2205181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FA3437B5-9D24-4613-0E53-050FBB37998A}"/>
              </a:ext>
            </a:extLst>
          </p:cNvPr>
          <p:cNvSpPr txBox="1"/>
          <p:nvPr/>
        </p:nvSpPr>
        <p:spPr>
          <a:xfrm>
            <a:off x="2566221" y="1939802"/>
            <a:ext cx="5973000" cy="27853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92075" indent="-92075">
              <a:lnSpc>
                <a:spcPct val="120000"/>
              </a:lnSpc>
            </a:pPr>
            <a:r>
              <a:rPr lang="en-US" altLang="ko-KR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UNFCCC</a:t>
            </a:r>
            <a:r>
              <a:rPr lang="en-US" altLang="ko-KR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: United Nations Framework Convention on Climate Change</a:t>
            </a:r>
            <a:endParaRPr lang="en-US" altLang="ko-KR" sz="105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cxnSp>
        <p:nvCxnSpPr>
          <p:cNvPr id="205" name="직선 연결선 204">
            <a:extLst>
              <a:ext uri="{FF2B5EF4-FFF2-40B4-BE49-F238E27FC236}">
                <a16:creationId xmlns:a16="http://schemas.microsoft.com/office/drawing/2014/main" id="{738E2EA1-E761-482C-4A8F-84D0AD730BF4}"/>
              </a:ext>
            </a:extLst>
          </p:cNvPr>
          <p:cNvCxnSpPr/>
          <p:nvPr/>
        </p:nvCxnSpPr>
        <p:spPr>
          <a:xfrm flipH="1">
            <a:off x="5133026" y="7245906"/>
            <a:ext cx="1157873" cy="0"/>
          </a:xfrm>
          <a:prstGeom prst="line">
            <a:avLst/>
          </a:prstGeom>
          <a:ln w="12700">
            <a:solidFill>
              <a:srgbClr val="FFC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타원 205">
            <a:extLst>
              <a:ext uri="{FF2B5EF4-FFF2-40B4-BE49-F238E27FC236}">
                <a16:creationId xmlns:a16="http://schemas.microsoft.com/office/drawing/2014/main" id="{38DB1CD5-7C48-D73B-04C9-100F5D1E31F9}"/>
              </a:ext>
            </a:extLst>
          </p:cNvPr>
          <p:cNvSpPr/>
          <p:nvPr/>
        </p:nvSpPr>
        <p:spPr>
          <a:xfrm>
            <a:off x="5687807" y="5403369"/>
            <a:ext cx="867450" cy="864715"/>
          </a:xfrm>
          <a:prstGeom prst="ellipse">
            <a:avLst/>
          </a:prstGeom>
          <a:solidFill>
            <a:schemeClr val="bg1"/>
          </a:solidFill>
          <a:ln>
            <a:solidFill>
              <a:srgbClr val="56B1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16217CC-9CBF-87BE-E681-05C36110228F}"/>
              </a:ext>
            </a:extLst>
          </p:cNvPr>
          <p:cNvSpPr txBox="1"/>
          <p:nvPr/>
        </p:nvSpPr>
        <p:spPr>
          <a:xfrm>
            <a:off x="5711618" y="5565703"/>
            <a:ext cx="838691" cy="661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’94.3</a:t>
            </a:r>
            <a:r>
              <a:rPr lang="ko-KR" altLang="en-US" sz="1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 </a:t>
            </a:r>
            <a:r>
              <a:rPr lang="en-US" altLang="ko-KR" sz="1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000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기후변화협약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발효</a:t>
            </a:r>
          </a:p>
          <a:p>
            <a:pPr algn="ctr"/>
            <a:endParaRPr lang="ko-KR" altLang="en-US" sz="900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8" name="모서리가 둥근 직사각형 108">
            <a:extLst>
              <a:ext uri="{FF2B5EF4-FFF2-40B4-BE49-F238E27FC236}">
                <a16:creationId xmlns:a16="http://schemas.microsoft.com/office/drawing/2014/main" id="{19F6867C-4EE9-A85E-855E-EF0344F49249}"/>
              </a:ext>
            </a:extLst>
          </p:cNvPr>
          <p:cNvSpPr/>
          <p:nvPr/>
        </p:nvSpPr>
        <p:spPr>
          <a:xfrm>
            <a:off x="3305701" y="6970990"/>
            <a:ext cx="1787715" cy="473650"/>
          </a:xfrm>
          <a:prstGeom prst="roundRect">
            <a:avLst>
              <a:gd name="adj" fmla="val 81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석탄발전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단계적 감축</a:t>
            </a:r>
            <a:endParaRPr lang="en-US" altLang="ko-KR" sz="1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선진국은 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2025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년까지 기후변화 </a:t>
            </a:r>
            <a:endParaRPr lang="en-US" altLang="ko-KR" sz="10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0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적응기금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0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배로 확대</a:t>
            </a:r>
          </a:p>
        </p:txBody>
      </p:sp>
      <p:sp>
        <p:nvSpPr>
          <p:cNvPr id="209" name="모서리가 둥근 직사각형 121">
            <a:extLst>
              <a:ext uri="{FF2B5EF4-FFF2-40B4-BE49-F238E27FC236}">
                <a16:creationId xmlns:a16="http://schemas.microsoft.com/office/drawing/2014/main" id="{F630065B-9496-FD69-DDBA-F3EE6E6028FB}"/>
              </a:ext>
            </a:extLst>
          </p:cNvPr>
          <p:cNvSpPr/>
          <p:nvPr/>
        </p:nvSpPr>
        <p:spPr>
          <a:xfrm>
            <a:off x="3261591" y="6932020"/>
            <a:ext cx="1854377" cy="545747"/>
          </a:xfrm>
          <a:prstGeom prst="roundRect">
            <a:avLst>
              <a:gd name="adj" fmla="val 8458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9875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대응이 필요한 이유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F7DAD87-2DA7-0345-9B12-33A7D9B22546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8" name="Google Shape;710;p8">
              <a:extLst>
                <a:ext uri="{FF2B5EF4-FFF2-40B4-BE49-F238E27FC236}">
                  <a16:creationId xmlns:a16="http://schemas.microsoft.com/office/drawing/2014/main" id="{A7EB8DE3-697D-A146-8F38-A4F214E698D1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1;p8">
              <a:extLst>
                <a:ext uri="{FF2B5EF4-FFF2-40B4-BE49-F238E27FC236}">
                  <a16:creationId xmlns:a16="http://schemas.microsoft.com/office/drawing/2014/main" id="{2BF429C3-5905-1641-AA84-FFDDBBAA1EA1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2345ED-4723-8F4E-ABED-987EEE141DBF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41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D347B08-5761-7B43-AE5A-27376A56CF4F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  <a:solidFill>
            <a:srgbClr val="CF5559"/>
          </a:solidFill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8A014AB-42FC-3D4E-BC10-7E38AEF6C292}"/>
                </a:ext>
              </a:extLst>
            </p:cNvPr>
            <p:cNvGrpSpPr/>
            <p:nvPr/>
          </p:nvGrpSpPr>
          <p:grpSpPr>
            <a:xfrm>
              <a:off x="0" y="0"/>
              <a:ext cx="2373750" cy="7561263"/>
              <a:chOff x="0" y="0"/>
              <a:chExt cx="2373750" cy="7561263"/>
            </a:xfrm>
            <a:grpFill/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0E53C9FB-7AE0-E743-8B41-0E8CF6F32470}"/>
                  </a:ext>
                </a:extLst>
              </p:cNvPr>
              <p:cNvSpPr/>
              <p:nvPr/>
            </p:nvSpPr>
            <p:spPr>
              <a:xfrm>
                <a:off x="2039891" y="0"/>
                <a:ext cx="67987" cy="7561263"/>
              </a:xfrm>
              <a:prstGeom prst="rect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5" name="이등변 삼각형 76">
                <a:extLst>
                  <a:ext uri="{FF2B5EF4-FFF2-40B4-BE49-F238E27FC236}">
                    <a16:creationId xmlns:a16="http://schemas.microsoft.com/office/drawing/2014/main" id="{3E96762C-0980-EF4C-8C21-BC5D24BEDB4B}"/>
                  </a:ext>
                </a:extLst>
              </p:cNvPr>
              <p:cNvSpPr/>
              <p:nvPr/>
            </p:nvSpPr>
            <p:spPr>
              <a:xfrm rot="5400000">
                <a:off x="2049895" y="636268"/>
                <a:ext cx="347844" cy="299866"/>
              </a:xfrm>
              <a:prstGeom prst="triangle">
                <a:avLst/>
              </a:prstGeom>
              <a:solidFill>
                <a:srgbClr val="FF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D3679C86-A924-1D4F-BE29-BB418FE04C9F}"/>
                  </a:ext>
                </a:extLst>
              </p:cNvPr>
              <p:cNvSpPr/>
              <p:nvPr/>
            </p:nvSpPr>
            <p:spPr>
              <a:xfrm>
                <a:off x="0" y="0"/>
                <a:ext cx="2006651" cy="75612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64949DC-1D38-114B-9085-F7C9D3AE10AF}"/>
                  </a:ext>
                </a:extLst>
              </p:cNvPr>
              <p:cNvSpPr txBox="1"/>
              <p:nvPr/>
            </p:nvSpPr>
            <p:spPr>
              <a:xfrm>
                <a:off x="123574" y="540271"/>
                <a:ext cx="1695010" cy="169277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22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CHAPTER</a:t>
                </a:r>
              </a:p>
              <a:p>
                <a:pPr algn="ctr" defTabSz="986912">
                  <a:buClr>
                    <a:srgbClr val="000000"/>
                  </a:buClr>
                  <a:defRPr/>
                </a:pPr>
                <a:r>
                  <a:rPr lang="en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0</a:t>
                </a:r>
                <a:r>
                  <a:rPr lang="en-US" altLang="ko-KR" sz="8000" kern="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6</a:t>
                </a:r>
                <a:endPara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30" name="그래픽 29">
                <a:extLst>
                  <a:ext uri="{FF2B5EF4-FFF2-40B4-BE49-F238E27FC236}">
                    <a16:creationId xmlns:a16="http://schemas.microsoft.com/office/drawing/2014/main" id="{367B5F47-5E5B-3E4C-8D5E-5A1D283F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878" y="447965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31" name="그래픽 30">
                <a:extLst>
                  <a:ext uri="{FF2B5EF4-FFF2-40B4-BE49-F238E27FC236}">
                    <a16:creationId xmlns:a16="http://schemas.microsoft.com/office/drawing/2014/main" id="{16C27EB7-1BE8-494B-942D-6397C79B5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41500" y="5882888"/>
                <a:ext cx="304800" cy="304800"/>
              </a:xfrm>
              <a:prstGeom prst="rect">
                <a:avLst/>
              </a:prstGeom>
            </p:spPr>
          </p:pic>
          <p:pic>
            <p:nvPicPr>
              <p:cNvPr id="32" name="그래픽 31">
                <a:extLst>
                  <a:ext uri="{FF2B5EF4-FFF2-40B4-BE49-F238E27FC236}">
                    <a16:creationId xmlns:a16="http://schemas.microsoft.com/office/drawing/2014/main" id="{14E2B8B4-DFFF-B640-AB6B-6DAAD75D6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7447" y="5734789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3" name="그래픽 32">
                <a:extLst>
                  <a:ext uri="{FF2B5EF4-FFF2-40B4-BE49-F238E27FC236}">
                    <a16:creationId xmlns:a16="http://schemas.microsoft.com/office/drawing/2014/main" id="{E7CD6726-93FA-4A4C-8C6A-C2C1DD79B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86260" y="4553759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4" name="그래픽 33">
                <a:extLst>
                  <a:ext uri="{FF2B5EF4-FFF2-40B4-BE49-F238E27FC236}">
                    <a16:creationId xmlns:a16="http://schemas.microsoft.com/office/drawing/2014/main" id="{2EC9A3F3-3F24-CE40-ACE3-BD5511976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56296" y="5847903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566CDEA5-9CDE-0343-AB99-29F0E708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6116" y="4474890"/>
                <a:ext cx="466725" cy="466725"/>
              </a:xfrm>
              <a:prstGeom prst="rect">
                <a:avLst/>
              </a:prstGeom>
            </p:spPr>
          </p:pic>
          <p:pic>
            <p:nvPicPr>
              <p:cNvPr id="36" name="그래픽 35">
                <a:extLst>
                  <a:ext uri="{FF2B5EF4-FFF2-40B4-BE49-F238E27FC236}">
                    <a16:creationId xmlns:a16="http://schemas.microsoft.com/office/drawing/2014/main" id="{BA2E0230-301E-DB47-BDB5-46D899B0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7066" y="5166933"/>
                <a:ext cx="476250" cy="304800"/>
              </a:xfrm>
              <a:prstGeom prst="rect">
                <a:avLst/>
              </a:prstGeom>
            </p:spPr>
          </p:pic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E98C0152-EE28-AF49-87E1-7FB7BBA5F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3453" y="5164914"/>
                <a:ext cx="400050" cy="381000"/>
              </a:xfrm>
              <a:prstGeom prst="rect">
                <a:avLst/>
              </a:prstGeom>
            </p:spPr>
          </p:pic>
          <p:pic>
            <p:nvPicPr>
              <p:cNvPr id="38" name="그래픽 37">
                <a:extLst>
                  <a:ext uri="{FF2B5EF4-FFF2-40B4-BE49-F238E27FC236}">
                    <a16:creationId xmlns:a16="http://schemas.microsoft.com/office/drawing/2014/main" id="{FAF8E3A0-80EC-134E-BA0E-8AA5179AE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86260" y="5137765"/>
                <a:ext cx="400050" cy="381000"/>
              </a:xfrm>
              <a:prstGeom prst="rect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E6DED9-32C1-7944-8C61-70C4AF302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  <a:grpFill/>
          </p:spPr>
        </p:pic>
      </p:grpSp>
      <p:pic>
        <p:nvPicPr>
          <p:cNvPr id="283" name="그림 282" descr="ipcc-inertia.jpg">
            <a:extLst>
              <a:ext uri="{FF2B5EF4-FFF2-40B4-BE49-F238E27FC236}">
                <a16:creationId xmlns:a16="http://schemas.microsoft.com/office/drawing/2014/main" id="{013E5DBF-3429-4BA7-A0FE-833B0DA6617E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02256" y="4214556"/>
            <a:ext cx="4251253" cy="29381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grpSp>
        <p:nvGrpSpPr>
          <p:cNvPr id="284" name="그룹 283">
            <a:extLst>
              <a:ext uri="{FF2B5EF4-FFF2-40B4-BE49-F238E27FC236}">
                <a16:creationId xmlns:a16="http://schemas.microsoft.com/office/drawing/2014/main" id="{E3E8B18D-A89F-41AF-BE22-2BACE28C0D58}"/>
              </a:ext>
            </a:extLst>
          </p:cNvPr>
          <p:cNvGrpSpPr/>
          <p:nvPr/>
        </p:nvGrpSpPr>
        <p:grpSpPr>
          <a:xfrm>
            <a:off x="2373750" y="1375401"/>
            <a:ext cx="8017575" cy="1331049"/>
            <a:chOff x="458415" y="1320730"/>
            <a:chExt cx="8017575" cy="1331049"/>
          </a:xfrm>
        </p:grpSpPr>
        <p:grpSp>
          <p:nvGrpSpPr>
            <p:cNvPr id="285" name="그룹 284">
              <a:extLst>
                <a:ext uri="{FF2B5EF4-FFF2-40B4-BE49-F238E27FC236}">
                  <a16:creationId xmlns:a16="http://schemas.microsoft.com/office/drawing/2014/main" id="{5AD477B2-B883-4C23-802F-CC6B83F1F2C4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287" name="모서리가 둥근 직사각형 22">
                <a:extLst>
                  <a:ext uri="{FF2B5EF4-FFF2-40B4-BE49-F238E27FC236}">
                    <a16:creationId xmlns:a16="http://schemas.microsoft.com/office/drawing/2014/main" id="{09467ED4-16F6-43BE-BF88-6B5690697FF4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ea typeface="나눔고딕" panose="020D0604000000000000" pitchFamily="50" charset="-127"/>
                </a:endParaRPr>
              </a:p>
            </p:txBody>
          </p:sp>
          <p:sp>
            <p:nvSpPr>
              <p:cNvPr id="288" name="직사각형 287">
                <a:extLst>
                  <a:ext uri="{FF2B5EF4-FFF2-40B4-BE49-F238E27FC236}">
                    <a16:creationId xmlns:a16="http://schemas.microsoft.com/office/drawing/2014/main" id="{17C13D98-59D4-432D-9908-EECC0627645E}"/>
                  </a:ext>
                </a:extLst>
              </p:cNvPr>
              <p:cNvSpPr/>
              <p:nvPr/>
            </p:nvSpPr>
            <p:spPr>
              <a:xfrm>
                <a:off x="1172015" y="1505396"/>
                <a:ext cx="8338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필요성</a:t>
                </a:r>
              </a:p>
            </p:txBody>
          </p:sp>
        </p:grpSp>
        <p:sp>
          <p:nvSpPr>
            <p:cNvPr id="286" name="Rectangle 1169">
              <a:extLst>
                <a:ext uri="{FF2B5EF4-FFF2-40B4-BE49-F238E27FC236}">
                  <a16:creationId xmlns:a16="http://schemas.microsoft.com/office/drawing/2014/main" id="{8271C704-3828-4AE2-83C1-3302758816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4" y="1759227"/>
              <a:ext cx="793639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배출이 현저히 줄어들더라도 향후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 수십 년은</a:t>
              </a:r>
              <a:r>
                <a:rPr lang="en-US" altLang="ko-KR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과거에 배출한 온실가스로 지구온난화 지속</a:t>
              </a:r>
              <a:endParaRPr lang="en-US" altLang="ko-KR" sz="1400" spc="-15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</a:pPr>
              <a:r>
                <a:rPr lang="en-US" altLang="ko-KR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※ CO</a:t>
              </a:r>
              <a:r>
                <a:rPr lang="en-US" altLang="ko-KR" sz="9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대기 중 한번 배출되면 </a:t>
              </a:r>
              <a:r>
                <a:rPr lang="en-US" altLang="ko-KR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5-200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체류</a:t>
              </a:r>
              <a:endParaRPr lang="en-US" altLang="ko-KR" sz="1400" spc="-15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 저감과 기후변화 적응 필요</a:t>
              </a:r>
            </a:p>
          </p:txBody>
        </p:sp>
      </p:grpSp>
      <p:grpSp>
        <p:nvGrpSpPr>
          <p:cNvPr id="289" name="그룹 288">
            <a:extLst>
              <a:ext uri="{FF2B5EF4-FFF2-40B4-BE49-F238E27FC236}">
                <a16:creationId xmlns:a16="http://schemas.microsoft.com/office/drawing/2014/main" id="{D83F28A5-3F20-4789-BA89-2FD862646F9D}"/>
              </a:ext>
            </a:extLst>
          </p:cNvPr>
          <p:cNvGrpSpPr/>
          <p:nvPr/>
        </p:nvGrpSpPr>
        <p:grpSpPr>
          <a:xfrm>
            <a:off x="2373750" y="2845750"/>
            <a:ext cx="7902172" cy="1242050"/>
            <a:chOff x="458415" y="1320730"/>
            <a:chExt cx="7902172" cy="1242050"/>
          </a:xfrm>
        </p:grpSpPr>
        <p:grpSp>
          <p:nvGrpSpPr>
            <p:cNvPr id="290" name="그룹 289">
              <a:extLst>
                <a:ext uri="{FF2B5EF4-FFF2-40B4-BE49-F238E27FC236}">
                  <a16:creationId xmlns:a16="http://schemas.microsoft.com/office/drawing/2014/main" id="{1C212808-C90D-400E-BE6E-2AA2FE63BFC2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292" name="모서리가 둥근 직사각형 22">
                <a:extLst>
                  <a:ext uri="{FF2B5EF4-FFF2-40B4-BE49-F238E27FC236}">
                    <a16:creationId xmlns:a16="http://schemas.microsoft.com/office/drawing/2014/main" id="{C6232D3D-A1EC-4FB2-BDED-42B37E59DC77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ea typeface="나눔고딕" panose="020D0604000000000000" pitchFamily="50" charset="-127"/>
                </a:endParaRPr>
              </a:p>
            </p:txBody>
          </p:sp>
          <p:sp>
            <p:nvSpPr>
              <p:cNvPr id="293" name="직사각형 292">
                <a:extLst>
                  <a:ext uri="{FF2B5EF4-FFF2-40B4-BE49-F238E27FC236}">
                    <a16:creationId xmlns:a16="http://schemas.microsoft.com/office/drawing/2014/main" id="{D07A85F5-A8BD-4272-8BF2-4DB16BB28D84}"/>
                  </a:ext>
                </a:extLst>
              </p:cNvPr>
              <p:cNvSpPr/>
              <p:nvPr/>
            </p:nvSpPr>
            <p:spPr>
              <a:xfrm>
                <a:off x="1164802" y="1505396"/>
                <a:ext cx="848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시급성</a:t>
                </a:r>
              </a:p>
            </p:txBody>
          </p:sp>
        </p:grpSp>
        <p:sp>
          <p:nvSpPr>
            <p:cNvPr id="291" name="Rectangle 1169">
              <a:extLst>
                <a:ext uri="{FF2B5EF4-FFF2-40B4-BE49-F238E27FC236}">
                  <a16:creationId xmlns:a16="http://schemas.microsoft.com/office/drawing/2014/main" id="{031C1089-1D6F-40EB-9FB6-8EA33F95E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4" y="1759227"/>
              <a:ext cx="7820993" cy="803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lnSpc>
                  <a:spcPct val="150000"/>
                </a:lnSpc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영향과 취약성을 평가하여 적절한</a:t>
              </a:r>
              <a:r>
                <a:rPr lang="en-US" altLang="ko-KR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대응 대책을 마련하는데</a:t>
              </a:r>
              <a:r>
                <a:rPr lang="en-US" altLang="ko-KR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최소한 </a:t>
              </a:r>
              <a:r>
                <a:rPr lang="en-US" altLang="ko-KR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5~10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정도의 시간 필요</a:t>
              </a:r>
              <a:endParaRPr lang="en-US" altLang="ko-KR" sz="14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lnSpc>
                  <a:spcPct val="150000"/>
                </a:lnSpc>
                <a:spcBef>
                  <a:spcPts val="2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악영향이 나타나기 전에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취약계층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통합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이루는 </a:t>
              </a:r>
              <a:r>
                <a:rPr lang="ko-KR" altLang="en-US" sz="1400" spc="-15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적응 대책 </a:t>
              </a:r>
              <a:r>
                <a:rPr lang="ko-KR" altLang="en-US" sz="140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시행 필요</a:t>
              </a:r>
            </a:p>
          </p:txBody>
        </p:sp>
      </p:grpSp>
      <p:grpSp>
        <p:nvGrpSpPr>
          <p:cNvPr id="294" name="그룹 293">
            <a:extLst>
              <a:ext uri="{FF2B5EF4-FFF2-40B4-BE49-F238E27FC236}">
                <a16:creationId xmlns:a16="http://schemas.microsoft.com/office/drawing/2014/main" id="{E9A371FE-D159-4871-82AA-034E56B673B6}"/>
              </a:ext>
            </a:extLst>
          </p:cNvPr>
          <p:cNvGrpSpPr/>
          <p:nvPr/>
        </p:nvGrpSpPr>
        <p:grpSpPr>
          <a:xfrm>
            <a:off x="2506780" y="6922858"/>
            <a:ext cx="7712293" cy="487592"/>
            <a:chOff x="1311775" y="4249593"/>
            <a:chExt cx="3339738" cy="431949"/>
          </a:xfrm>
        </p:grpSpPr>
        <p:sp>
          <p:nvSpPr>
            <p:cNvPr id="295" name="모서리가 둥근 직사각형 73">
              <a:extLst>
                <a:ext uri="{FF2B5EF4-FFF2-40B4-BE49-F238E27FC236}">
                  <a16:creationId xmlns:a16="http://schemas.microsoft.com/office/drawing/2014/main" id="{3AAB4579-8969-450A-A9D5-C65B10088401}"/>
                </a:ext>
              </a:extLst>
            </p:cNvPr>
            <p:cNvSpPr/>
            <p:nvPr/>
          </p:nvSpPr>
          <p:spPr>
            <a:xfrm>
              <a:off x="1311775" y="4249593"/>
              <a:ext cx="3339738" cy="410620"/>
            </a:xfrm>
            <a:prstGeom prst="roundRect">
              <a:avLst>
                <a:gd name="adj" fmla="val 33596"/>
              </a:avLst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ea typeface="나눔고딕" panose="020D0604000000000000" pitchFamily="50" charset="-127"/>
              </a:endParaRPr>
            </a:p>
          </p:txBody>
        </p:sp>
        <p:sp>
          <p:nvSpPr>
            <p:cNvPr id="296" name="TextBox 203">
              <a:extLst>
                <a:ext uri="{FF2B5EF4-FFF2-40B4-BE49-F238E27FC236}">
                  <a16:creationId xmlns:a16="http://schemas.microsoft.com/office/drawing/2014/main" id="{0E84A223-F80B-4A55-BCA5-A1F1657F2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1775" y="4255175"/>
              <a:ext cx="3339738" cy="426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대응은 </a:t>
              </a:r>
              <a:r>
                <a:rPr lang="ko-KR" altLang="en-US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선택이 아닌 필수</a:t>
              </a:r>
              <a:r>
                <a:rPr lang="en-US" altLang="ko-KR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!!!</a:t>
              </a:r>
              <a:endParaRPr lang="ko-KR" altLang="en-US" sz="2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1B210DF-81AD-8147-B389-2A2B4DA41CBE}"/>
              </a:ext>
            </a:extLst>
          </p:cNvPr>
          <p:cNvSpPr txBox="1"/>
          <p:nvPr/>
        </p:nvSpPr>
        <p:spPr>
          <a:xfrm>
            <a:off x="0" y="2124447"/>
            <a:ext cx="194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대응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을 위한 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노력</a:t>
            </a:r>
            <a:endParaRPr lang="en-US" altLang="ko-K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3531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DB35950-72D2-4E51-9B6B-FED161EFCFB9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42B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id="{B67B31C5-ECD5-4772-8EE0-9ED30AF1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761" y="690186"/>
            <a:ext cx="1183344" cy="305808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89ECF4B1-1A3F-447B-ABAD-D4128F5DF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14" y="4428703"/>
            <a:ext cx="970608" cy="438768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4365B563-0DEF-4211-A9A2-CA826473A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9259" y="5278469"/>
            <a:ext cx="436774" cy="436774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5F1792A6-C355-4037-8257-21A3A0DCA6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65576" y="6696386"/>
            <a:ext cx="571728" cy="784463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09E60991-6A41-4DDF-8BA7-4C44C67611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6580" y="6473788"/>
            <a:ext cx="398880" cy="186144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1C7D9886-976A-40A8-8C2A-4342725548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88113" y="5715243"/>
            <a:ext cx="358992" cy="558432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AB314601-08CD-4479-9C12-73C830849D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59068" y="6884973"/>
            <a:ext cx="968164" cy="968164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404F6B37-9918-497A-B364-7B40311D00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02334" y="4275627"/>
            <a:ext cx="372288" cy="1269162"/>
          </a:xfrm>
          <a:prstGeom prst="rect">
            <a:avLst/>
          </a:prstGeom>
        </p:spPr>
      </p:pic>
      <p:pic>
        <p:nvPicPr>
          <p:cNvPr id="33" name="그래픽 32">
            <a:extLst>
              <a:ext uri="{FF2B5EF4-FFF2-40B4-BE49-F238E27FC236}">
                <a16:creationId xmlns:a16="http://schemas.microsoft.com/office/drawing/2014/main" id="{90B3A823-FA2D-4D8A-A2A0-05458A23D8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87188" y="1943561"/>
            <a:ext cx="759917" cy="759917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F708E9F3-C022-4390-802D-E4BA89E92E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41026" y="365872"/>
            <a:ext cx="704687" cy="1143455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332458F6-3F07-450B-9EF1-F52D33165ED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381272" y="365870"/>
            <a:ext cx="653461" cy="63012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4206A826-CC30-4703-8C6C-ED0ACEF584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906977" y="547971"/>
            <a:ext cx="425473" cy="26592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4219C12-3C42-4751-A4E3-5A6189156B1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754412" y="3636615"/>
            <a:ext cx="5580447" cy="3034192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762371B-B8A0-4139-8207-CCD95633A577}"/>
              </a:ext>
            </a:extLst>
          </p:cNvPr>
          <p:cNvGrpSpPr/>
          <p:nvPr/>
        </p:nvGrpSpPr>
        <p:grpSpPr>
          <a:xfrm>
            <a:off x="866611" y="1276245"/>
            <a:ext cx="4535424" cy="2638348"/>
            <a:chOff x="271272" y="1458774"/>
            <a:chExt cx="4535424" cy="2638348"/>
          </a:xfrm>
        </p:grpSpPr>
        <p:sp>
          <p:nvSpPr>
            <p:cNvPr id="4" name="말풍선: 모서리가 둥근 사각형 3">
              <a:extLst>
                <a:ext uri="{FF2B5EF4-FFF2-40B4-BE49-F238E27FC236}">
                  <a16:creationId xmlns:a16="http://schemas.microsoft.com/office/drawing/2014/main" id="{4E9A84E4-BB91-44F0-824C-FAC7A7A91DCD}"/>
                </a:ext>
              </a:extLst>
            </p:cNvPr>
            <p:cNvSpPr/>
            <p:nvPr/>
          </p:nvSpPr>
          <p:spPr>
            <a:xfrm>
              <a:off x="271272" y="1458774"/>
              <a:ext cx="4535424" cy="2638348"/>
            </a:xfrm>
            <a:prstGeom prst="wedgeRoundRectCallo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0873E91-B421-4E12-A4B0-1C7A969E5B31}"/>
                </a:ext>
              </a:extLst>
            </p:cNvPr>
            <p:cNvSpPr/>
            <p:nvPr/>
          </p:nvSpPr>
          <p:spPr>
            <a:xfrm>
              <a:off x="413873" y="1854619"/>
              <a:ext cx="4250222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이제</a:t>
              </a:r>
              <a:endParaRPr lang="en-US" altLang="ko-KR" sz="48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endParaRPr>
            </a:p>
            <a:p>
              <a:pPr algn="ctr">
                <a:spcBef>
                  <a:spcPct val="0"/>
                </a:spcBef>
                <a:defRPr/>
              </a:pPr>
              <a:r>
                <a:rPr lang="ko-KR" altLang="en-US" sz="6600" spc="-15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시작</a:t>
              </a: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입니다 </a:t>
              </a:r>
              <a:r>
                <a:rPr lang="en-US" altLang="ko-KR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844C6E85-813C-46F2-929E-DAFE9907759E}"/>
              </a:ext>
            </a:extLst>
          </p:cNvPr>
          <p:cNvSpPr/>
          <p:nvPr/>
        </p:nvSpPr>
        <p:spPr>
          <a:xfrm>
            <a:off x="5642172" y="2799535"/>
            <a:ext cx="4429399" cy="110286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거시적인 거대한 변화에 </a:t>
            </a:r>
            <a:endParaRPr lang="en-US" altLang="ko-KR" sz="16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</a:gra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미시적인 일상적 소소한 실천으로 맞서는 일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조금 불편한 일이지만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함께 오래 행복 해지는 일 입니다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24" name="그래픽 23">
            <a:extLst>
              <a:ext uri="{FF2B5EF4-FFF2-40B4-BE49-F238E27FC236}">
                <a16:creationId xmlns:a16="http://schemas.microsoft.com/office/drawing/2014/main" id="{FBBB9220-E1F3-4016-A3AE-0EC8DB3275D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21228" y="1123341"/>
            <a:ext cx="425472" cy="305808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2A54809F-03B3-44A7-9819-14EE437AB5A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67617" y="3315460"/>
            <a:ext cx="372288" cy="3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1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>
            <a:extLst>
              <a:ext uri="{FF2B5EF4-FFF2-40B4-BE49-F238E27FC236}">
                <a16:creationId xmlns:a16="http://schemas.microsoft.com/office/drawing/2014/main" id="{48A70392-0668-450F-90C6-B406D884F44F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42B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그래픽 37">
            <a:extLst>
              <a:ext uri="{FF2B5EF4-FFF2-40B4-BE49-F238E27FC236}">
                <a16:creationId xmlns:a16="http://schemas.microsoft.com/office/drawing/2014/main" id="{F96EA425-5D21-47AE-8AAF-1E21CFAA2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8915" y="1234530"/>
            <a:ext cx="4964132" cy="4880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6370" y="2925529"/>
            <a:ext cx="4929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Q</a:t>
            </a:r>
            <a:r>
              <a:rPr lang="en-US" altLang="ko-KR" sz="7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&amp;</a:t>
            </a:r>
            <a:r>
              <a:rPr lang="en-US" altLang="ko-KR" sz="9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A</a:t>
            </a: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9BE6B3C1-0A23-44EA-9518-D266E3321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761" y="690186"/>
            <a:ext cx="1183344" cy="305808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6670DEF0-AD80-4828-8DFF-9A2784383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2163" y="2703478"/>
            <a:ext cx="425472" cy="305808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1DDB0C2A-9B94-4BD5-B5FB-2DA5F8C0E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617" y="3315460"/>
            <a:ext cx="372288" cy="345695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0AB2BAB9-0595-472A-A2A5-978E7B22BB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314" y="4428703"/>
            <a:ext cx="970608" cy="438768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D337BEB1-AA1A-4B2E-AF96-37A9B1556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9259" y="5278469"/>
            <a:ext cx="436774" cy="436774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EEC9C059-0049-496A-85E6-0273D66628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65576" y="6696386"/>
            <a:ext cx="571728" cy="78446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C7C98894-6EE4-4B87-B34B-AD03C5D864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66580" y="6473788"/>
            <a:ext cx="398880" cy="186144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9B197434-1CDB-4110-AEAD-A613DBEFC4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88113" y="5715243"/>
            <a:ext cx="358992" cy="558432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A0B2B531-DA6A-435D-AC9B-A6FD1BD948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659068" y="6884973"/>
            <a:ext cx="968164" cy="968164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901DA8AE-B0A2-4E72-A042-AA76509E62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702334" y="4275627"/>
            <a:ext cx="372288" cy="1269162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1F1B5AE8-F26E-492D-84E8-9819192259F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87188" y="1943561"/>
            <a:ext cx="759917" cy="759917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15ADB79C-AF5D-4C39-8EF7-AD5AEBD45C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41026" y="365872"/>
            <a:ext cx="704687" cy="1143455"/>
          </a:xfrm>
          <a:prstGeom prst="rect">
            <a:avLst/>
          </a:prstGeom>
        </p:spPr>
      </p:pic>
      <p:pic>
        <p:nvPicPr>
          <p:cNvPr id="34" name="그래픽 33">
            <a:extLst>
              <a:ext uri="{FF2B5EF4-FFF2-40B4-BE49-F238E27FC236}">
                <a16:creationId xmlns:a16="http://schemas.microsoft.com/office/drawing/2014/main" id="{D175223F-BAA9-4E63-AA9E-9ED9F4984C7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381272" y="365870"/>
            <a:ext cx="653461" cy="63012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18E152BA-015B-4A3F-9BBE-8DFFB5C4DFE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906977" y="547971"/>
            <a:ext cx="425473" cy="265920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B75D5E94-B7A5-6E47-87DE-D37DD912B1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13745" y="6828611"/>
            <a:ext cx="1464323" cy="5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10A9C83A-500F-4895-8C37-E32B8AD6B369}"/>
              </a:ext>
            </a:extLst>
          </p:cNvPr>
          <p:cNvSpPr/>
          <p:nvPr/>
        </p:nvSpPr>
        <p:spPr>
          <a:xfrm>
            <a:off x="1909465" y="1524850"/>
            <a:ext cx="6874470" cy="4552440"/>
          </a:xfrm>
          <a:prstGeom prst="rect">
            <a:avLst/>
          </a:prstGeom>
          <a:solidFill>
            <a:srgbClr val="38B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7808" y="3132559"/>
            <a:ext cx="4929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감사합니다</a:t>
            </a:r>
            <a:r>
              <a:rPr lang="en-US" altLang="ko-KR" sz="6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637E82D6-E330-4A19-B480-78DC9E67C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1371" y="1182022"/>
            <a:ext cx="610372" cy="3901074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072AFA19-38E6-4710-8ABE-B76EB213A192}"/>
              </a:ext>
            </a:extLst>
          </p:cNvPr>
          <p:cNvSpPr/>
          <p:nvPr/>
        </p:nvSpPr>
        <p:spPr>
          <a:xfrm>
            <a:off x="1632447" y="1260351"/>
            <a:ext cx="6874470" cy="4552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0" name="그래픽 29">
            <a:extLst>
              <a:ext uri="{FF2B5EF4-FFF2-40B4-BE49-F238E27FC236}">
                <a16:creationId xmlns:a16="http://schemas.microsoft.com/office/drawing/2014/main" id="{A1131CEB-7FD8-4ED5-A1EB-6BC34FA44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487092" y="2422268"/>
            <a:ext cx="610372" cy="3901074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923DA6AA-EF65-4F17-8104-481E1FB31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9068" y="6884973"/>
            <a:ext cx="968164" cy="968164"/>
          </a:xfrm>
          <a:prstGeom prst="rect">
            <a:avLst/>
          </a:prstGeom>
        </p:spPr>
      </p:pic>
      <p:pic>
        <p:nvPicPr>
          <p:cNvPr id="42" name="그래픽 41">
            <a:extLst>
              <a:ext uri="{FF2B5EF4-FFF2-40B4-BE49-F238E27FC236}">
                <a16:creationId xmlns:a16="http://schemas.microsoft.com/office/drawing/2014/main" id="{5112125A-16B0-4B1A-88B7-2ABF083C8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5716" y="463513"/>
            <a:ext cx="653461" cy="630123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1829891A-A7E8-4473-A444-DA370DCF3C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1087" y="2161654"/>
            <a:ext cx="372288" cy="1269162"/>
          </a:xfrm>
          <a:prstGeom prst="rect">
            <a:avLst/>
          </a:prstGeom>
        </p:spPr>
      </p:pic>
      <p:pic>
        <p:nvPicPr>
          <p:cNvPr id="48" name="그래픽 47">
            <a:extLst>
              <a:ext uri="{FF2B5EF4-FFF2-40B4-BE49-F238E27FC236}">
                <a16:creationId xmlns:a16="http://schemas.microsoft.com/office/drawing/2014/main" id="{E2D2A9EB-58DA-4FC1-B9F1-296087E3CF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92335" y="6332989"/>
            <a:ext cx="425473" cy="26592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F3FA63F-7BFF-3A42-908F-F9E4734AED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13745" y="6828611"/>
            <a:ext cx="1464323" cy="5191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B0921657-9A17-4280-A737-5A0FDF0F4CC6}"/>
              </a:ext>
            </a:extLst>
          </p:cNvPr>
          <p:cNvSpPr/>
          <p:nvPr/>
        </p:nvSpPr>
        <p:spPr>
          <a:xfrm>
            <a:off x="2200689" y="1476375"/>
            <a:ext cx="8492710" cy="54726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 시스템의 구성 및 상호작용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F2FB43DB-3542-7C42-A457-86D8B13B2E45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41" name="Google Shape;710;p8">
              <a:extLst>
                <a:ext uri="{FF2B5EF4-FFF2-40B4-BE49-F238E27FC236}">
                  <a16:creationId xmlns:a16="http://schemas.microsoft.com/office/drawing/2014/main" id="{B78E1F31-DC88-7C4E-946B-79A1F2FE64CA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11;p8">
              <a:extLst>
                <a:ext uri="{FF2B5EF4-FFF2-40B4-BE49-F238E27FC236}">
                  <a16:creationId xmlns:a16="http://schemas.microsoft.com/office/drawing/2014/main" id="{6DA744C3-84BB-AA41-8DBE-3F594AD25816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655DF7-FF75-6A47-8D61-CBD1DA15CD95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5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51E9D3C1-F480-FB40-9ACA-FE0D6B61102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543950E2-E4AD-674E-824F-83549682DF80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이등변 삼각형 12">
              <a:extLst>
                <a:ext uri="{FF2B5EF4-FFF2-40B4-BE49-F238E27FC236}">
                  <a16:creationId xmlns:a16="http://schemas.microsoft.com/office/drawing/2014/main" id="{0E686D7A-DA19-754F-B38D-55736FC812F8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04B7BDF4-2B19-5444-BBF7-5974126A1A16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38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6245B2-6FE2-5A4B-B2E0-2F782ED696C2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C8E88B-5815-1C45-B165-12F1592FAA3A}"/>
                </a:ext>
              </a:extLst>
            </p:cNvPr>
            <p:cNvSpPr txBox="1"/>
            <p:nvPr/>
          </p:nvSpPr>
          <p:spPr>
            <a:xfrm>
              <a:off x="1" y="2124447"/>
              <a:ext cx="19785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986912">
                <a:buClr>
                  <a:srgbClr val="000000"/>
                </a:buClr>
              </a:pPr>
              <a:r>
                <a:rPr lang="ko-KR" altLang="en-US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</a:t>
              </a:r>
              <a:endPara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indent="0" algn="ctr" defTabSz="986912">
                <a:buClr>
                  <a:srgbClr val="000000"/>
                </a:buClr>
              </a:pP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일까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4B8DF7C5-0FE6-2C49-B8A6-131C9DC0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56EA29F8-F893-8E4F-AD63-2CE1A2A69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53" name="그래픽 52">
              <a:extLst>
                <a:ext uri="{FF2B5EF4-FFF2-40B4-BE49-F238E27FC236}">
                  <a16:creationId xmlns:a16="http://schemas.microsoft.com/office/drawing/2014/main" id="{8DF8BC7D-5F35-F94F-87C6-8327FD6E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30E3279D-27E7-6845-8255-0077C4CD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CD4DBCFE-231F-DD4A-AB8E-9D178B017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825952B1-AE20-BE45-A5B4-0969D1FF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58" name="그래픽 57">
              <a:extLst>
                <a:ext uri="{FF2B5EF4-FFF2-40B4-BE49-F238E27FC236}">
                  <a16:creationId xmlns:a16="http://schemas.microsoft.com/office/drawing/2014/main" id="{F9B1F23B-15DF-2148-8B29-1CBB4D66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3814D6CD-7FA9-A547-A445-381B35351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64" name="그래픽 63">
              <a:extLst>
                <a:ext uri="{FF2B5EF4-FFF2-40B4-BE49-F238E27FC236}">
                  <a16:creationId xmlns:a16="http://schemas.microsoft.com/office/drawing/2014/main" id="{281C4CBE-B981-424B-A533-C83EC02F9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1155319F-B32A-1348-99EC-228B42FA2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972475AC-F1C2-48FA-85BB-AE4D44638FE0}"/>
              </a:ext>
            </a:extLst>
          </p:cNvPr>
          <p:cNvGrpSpPr/>
          <p:nvPr/>
        </p:nvGrpSpPr>
        <p:grpSpPr>
          <a:xfrm>
            <a:off x="2298333" y="1620391"/>
            <a:ext cx="8267620" cy="5249557"/>
            <a:chOff x="106712" y="228569"/>
            <a:chExt cx="9656446" cy="6131397"/>
          </a:xfrm>
        </p:grpSpPr>
        <p:pic>
          <p:nvPicPr>
            <p:cNvPr id="128" name="그림 127">
              <a:extLst>
                <a:ext uri="{FF2B5EF4-FFF2-40B4-BE49-F238E27FC236}">
                  <a16:creationId xmlns:a16="http://schemas.microsoft.com/office/drawing/2014/main" id="{24F3BEF8-67AD-455C-A7D6-AA045469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2842" y="901525"/>
              <a:ext cx="9620315" cy="5458441"/>
            </a:xfrm>
            <a:prstGeom prst="roundRect">
              <a:avLst>
                <a:gd name="adj" fmla="val 714"/>
              </a:avLst>
            </a:prstGeom>
            <a:ln w="28575">
              <a:noFill/>
            </a:ln>
          </p:spPr>
        </p:pic>
        <p:grpSp>
          <p:nvGrpSpPr>
            <p:cNvPr id="129" name="그룹 128">
              <a:extLst>
                <a:ext uri="{FF2B5EF4-FFF2-40B4-BE49-F238E27FC236}">
                  <a16:creationId xmlns:a16="http://schemas.microsoft.com/office/drawing/2014/main" id="{F26180BD-4108-4B50-88A3-105531621BC1}"/>
                </a:ext>
              </a:extLst>
            </p:cNvPr>
            <p:cNvGrpSpPr/>
            <p:nvPr/>
          </p:nvGrpSpPr>
          <p:grpSpPr>
            <a:xfrm>
              <a:off x="893452" y="1353038"/>
              <a:ext cx="1199473" cy="1061539"/>
              <a:chOff x="893452" y="1713643"/>
              <a:chExt cx="1199473" cy="1061539"/>
            </a:xfrm>
          </p:grpSpPr>
          <p:sp>
            <p:nvSpPr>
              <p:cNvPr id="130" name="타원 129">
                <a:extLst>
                  <a:ext uri="{FF2B5EF4-FFF2-40B4-BE49-F238E27FC236}">
                    <a16:creationId xmlns:a16="http://schemas.microsoft.com/office/drawing/2014/main" id="{9F728F2E-3DD5-430C-9B6E-41E3D4BCC1D7}"/>
                  </a:ext>
                </a:extLst>
              </p:cNvPr>
              <p:cNvSpPr/>
              <p:nvPr/>
            </p:nvSpPr>
            <p:spPr>
              <a:xfrm>
                <a:off x="1043187" y="1782993"/>
                <a:ext cx="900000" cy="9000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31" name="모서리가 둥근 직사각형 61">
                <a:extLst>
                  <a:ext uri="{FF2B5EF4-FFF2-40B4-BE49-F238E27FC236}">
                    <a16:creationId xmlns:a16="http://schemas.microsoft.com/office/drawing/2014/main" id="{9C1AA169-0D47-4D7F-8C0D-69E4B449C03A}"/>
                  </a:ext>
                </a:extLst>
              </p:cNvPr>
              <p:cNvSpPr/>
              <p:nvPr/>
            </p:nvSpPr>
            <p:spPr>
              <a:xfrm>
                <a:off x="893452" y="1713643"/>
                <a:ext cx="1199473" cy="1061539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태양</a:t>
                </a:r>
                <a:endParaRPr lang="en-US" altLang="ko-KR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에너지의</a:t>
                </a:r>
                <a:endParaRPr lang="en-US" altLang="ko-KR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변화</a:t>
                </a:r>
              </a:p>
            </p:txBody>
          </p:sp>
        </p:grp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098A43D3-D515-46D4-B357-A74C20A36A19}"/>
                </a:ext>
              </a:extLst>
            </p:cNvPr>
            <p:cNvCxnSpPr/>
            <p:nvPr/>
          </p:nvCxnSpPr>
          <p:spPr>
            <a:xfrm rot="5400000">
              <a:off x="1241187" y="2576987"/>
              <a:ext cx="504000" cy="1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AF76E41B-9597-40A2-8F43-74F9D6BAC935}"/>
                </a:ext>
              </a:extLst>
            </p:cNvPr>
            <p:cNvGrpSpPr/>
            <p:nvPr/>
          </p:nvGrpSpPr>
          <p:grpSpPr>
            <a:xfrm>
              <a:off x="106712" y="2523853"/>
              <a:ext cx="1167718" cy="758241"/>
              <a:chOff x="58853" y="3551567"/>
              <a:chExt cx="1247447" cy="758241"/>
            </a:xfrm>
          </p:grpSpPr>
          <p:sp>
            <p:nvSpPr>
              <p:cNvPr id="134" name="사각형: 둥근 모서리 133">
                <a:extLst>
                  <a:ext uri="{FF2B5EF4-FFF2-40B4-BE49-F238E27FC236}">
                    <a16:creationId xmlns:a16="http://schemas.microsoft.com/office/drawing/2014/main" id="{7CD11126-E454-41EE-A708-BA91CB2070F3}"/>
                  </a:ext>
                </a:extLst>
              </p:cNvPr>
              <p:cNvSpPr/>
              <p:nvPr/>
            </p:nvSpPr>
            <p:spPr>
              <a:xfrm>
                <a:off x="257573" y="3559808"/>
                <a:ext cx="850006" cy="71926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35" name="모서리가 둥근 직사각형 61">
                <a:extLst>
                  <a:ext uri="{FF2B5EF4-FFF2-40B4-BE49-F238E27FC236}">
                    <a16:creationId xmlns:a16="http://schemas.microsoft.com/office/drawing/2014/main" id="{46644E53-C8BF-49A7-AD20-676CCCF2C2A7}"/>
                  </a:ext>
                </a:extLst>
              </p:cNvPr>
              <p:cNvSpPr/>
              <p:nvPr/>
            </p:nvSpPr>
            <p:spPr>
              <a:xfrm>
                <a:off x="58853" y="3551567"/>
                <a:ext cx="1247447" cy="758241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</a:t>
                </a:r>
                <a:r>
                  <a:rPr lang="en-US" altLang="ko-KR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-</a:t>
                </a:r>
                <a:r>
                  <a:rPr lang="ko-KR" altLang="en-US" sz="1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얼음</a:t>
                </a:r>
                <a:endPara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상호작용</a:t>
                </a:r>
              </a:p>
            </p:txBody>
          </p:sp>
        </p:grp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5937A069-4497-457D-B537-785F714A564E}"/>
                </a:ext>
              </a:extLst>
            </p:cNvPr>
            <p:cNvGrpSpPr/>
            <p:nvPr/>
          </p:nvGrpSpPr>
          <p:grpSpPr>
            <a:xfrm>
              <a:off x="1319218" y="2914858"/>
              <a:ext cx="850006" cy="758241"/>
              <a:chOff x="1229067" y="3531073"/>
              <a:chExt cx="850006" cy="758241"/>
            </a:xfrm>
          </p:grpSpPr>
          <p:sp>
            <p:nvSpPr>
              <p:cNvPr id="137" name="사각형: 둥근 모서리 136">
                <a:extLst>
                  <a:ext uri="{FF2B5EF4-FFF2-40B4-BE49-F238E27FC236}">
                    <a16:creationId xmlns:a16="http://schemas.microsoft.com/office/drawing/2014/main" id="{8584233C-8A2E-4E86-B1D9-6B2E183A0B84}"/>
                  </a:ext>
                </a:extLst>
              </p:cNvPr>
              <p:cNvSpPr/>
              <p:nvPr/>
            </p:nvSpPr>
            <p:spPr>
              <a:xfrm>
                <a:off x="1229067" y="3539314"/>
                <a:ext cx="850006" cy="71926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38" name="모서리가 둥근 직사각형 61">
                <a:extLst>
                  <a:ext uri="{FF2B5EF4-FFF2-40B4-BE49-F238E27FC236}">
                    <a16:creationId xmlns:a16="http://schemas.microsoft.com/office/drawing/2014/main" id="{75A9704C-FA50-4645-8728-6D6A13473459}"/>
                  </a:ext>
                </a:extLst>
              </p:cNvPr>
              <p:cNvSpPr/>
              <p:nvPr/>
            </p:nvSpPr>
            <p:spPr>
              <a:xfrm>
                <a:off x="1268144" y="3531073"/>
                <a:ext cx="771853" cy="758241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열</a:t>
                </a:r>
                <a:endParaRPr lang="en-US" altLang="ko-KR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교환</a:t>
                </a:r>
                <a:endParaRPr lang="ko-KR" altLang="en-US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60BFEECA-4A33-4E62-91B3-02827AA429AE}"/>
                </a:ext>
              </a:extLst>
            </p:cNvPr>
            <p:cNvGrpSpPr/>
            <p:nvPr/>
          </p:nvGrpSpPr>
          <p:grpSpPr>
            <a:xfrm>
              <a:off x="2200559" y="2914858"/>
              <a:ext cx="850006" cy="758241"/>
              <a:chOff x="1229067" y="3531073"/>
              <a:chExt cx="850006" cy="758241"/>
            </a:xfrm>
          </p:grpSpPr>
          <p:sp>
            <p:nvSpPr>
              <p:cNvPr id="140" name="사각형: 둥근 모서리 139">
                <a:extLst>
                  <a:ext uri="{FF2B5EF4-FFF2-40B4-BE49-F238E27FC236}">
                    <a16:creationId xmlns:a16="http://schemas.microsoft.com/office/drawing/2014/main" id="{6631D52D-92A3-4C98-9ED6-BCBD59913CEB}"/>
                  </a:ext>
                </a:extLst>
              </p:cNvPr>
              <p:cNvSpPr/>
              <p:nvPr/>
            </p:nvSpPr>
            <p:spPr>
              <a:xfrm>
                <a:off x="1229067" y="3539314"/>
                <a:ext cx="850006" cy="71926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41" name="모서리가 둥근 직사각형 61">
                <a:extLst>
                  <a:ext uri="{FF2B5EF4-FFF2-40B4-BE49-F238E27FC236}">
                    <a16:creationId xmlns:a16="http://schemas.microsoft.com/office/drawing/2014/main" id="{8B9FE075-65C4-482B-8B5D-39E9BB5E2634}"/>
                  </a:ext>
                </a:extLst>
              </p:cNvPr>
              <p:cNvSpPr/>
              <p:nvPr/>
            </p:nvSpPr>
            <p:spPr>
              <a:xfrm>
                <a:off x="1268144" y="3531073"/>
                <a:ext cx="771853" cy="758241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바람</a:t>
                </a:r>
                <a:endParaRPr lang="en-US" altLang="ko-KR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응력</a:t>
                </a:r>
                <a:endParaRPr lang="ko-KR" altLang="en-US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10C9EC0A-AC33-4AD7-A049-1F1309B95523}"/>
                </a:ext>
              </a:extLst>
            </p:cNvPr>
            <p:cNvGrpSpPr/>
            <p:nvPr/>
          </p:nvGrpSpPr>
          <p:grpSpPr>
            <a:xfrm>
              <a:off x="1334440" y="3736475"/>
              <a:ext cx="850006" cy="758241"/>
              <a:chOff x="1229067" y="3531073"/>
              <a:chExt cx="850006" cy="758241"/>
            </a:xfrm>
          </p:grpSpPr>
          <p:sp>
            <p:nvSpPr>
              <p:cNvPr id="143" name="사각형: 둥근 모서리 142">
                <a:extLst>
                  <a:ext uri="{FF2B5EF4-FFF2-40B4-BE49-F238E27FC236}">
                    <a16:creationId xmlns:a16="http://schemas.microsoft.com/office/drawing/2014/main" id="{F0B0223A-3AAF-4D1D-9930-268D1D65BD0B}"/>
                  </a:ext>
                </a:extLst>
              </p:cNvPr>
              <p:cNvSpPr/>
              <p:nvPr/>
            </p:nvSpPr>
            <p:spPr>
              <a:xfrm>
                <a:off x="1229067" y="3539314"/>
                <a:ext cx="850006" cy="71926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44" name="모서리가 둥근 직사각형 61">
                <a:extLst>
                  <a:ext uri="{FF2B5EF4-FFF2-40B4-BE49-F238E27FC236}">
                    <a16:creationId xmlns:a16="http://schemas.microsoft.com/office/drawing/2014/main" id="{8475E76B-3FCB-427A-A08D-5AFB3079E3F0}"/>
                  </a:ext>
                </a:extLst>
              </p:cNvPr>
              <p:cNvSpPr/>
              <p:nvPr/>
            </p:nvSpPr>
            <p:spPr>
              <a:xfrm>
                <a:off x="1268144" y="3531073"/>
                <a:ext cx="771853" cy="758241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강수</a:t>
                </a:r>
                <a:endParaRPr lang="en-US" altLang="ko-KR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 algn="ctr"/>
                <a:r>
                  <a:rPr lang="ko-KR" altLang="en-US" sz="1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증발</a:t>
                </a:r>
                <a:endParaRPr lang="ko-KR" altLang="en-US" sz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45" name="사각형: 둥근 모서리 144">
              <a:extLst>
                <a:ext uri="{FF2B5EF4-FFF2-40B4-BE49-F238E27FC236}">
                  <a16:creationId xmlns:a16="http://schemas.microsoft.com/office/drawing/2014/main" id="{8B7069A4-AC4A-48D1-B0FA-F5652F8D5C59}"/>
                </a:ext>
              </a:extLst>
            </p:cNvPr>
            <p:cNvSpPr/>
            <p:nvPr/>
          </p:nvSpPr>
          <p:spPr>
            <a:xfrm>
              <a:off x="1218115" y="2838206"/>
              <a:ext cx="1964888" cy="1733798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ea typeface="나눔고딕" panose="020D0604000000000000" pitchFamily="50" charset="-127"/>
              </a:endParaRPr>
            </a:p>
          </p:txBody>
        </p:sp>
        <p:sp>
          <p:nvSpPr>
            <p:cNvPr id="146" name="화살표: 위쪽/아래쪽 145">
              <a:extLst>
                <a:ext uri="{FF2B5EF4-FFF2-40B4-BE49-F238E27FC236}">
                  <a16:creationId xmlns:a16="http://schemas.microsoft.com/office/drawing/2014/main" id="{BBBF5397-FF10-4B3B-A73B-ECDA6526714A}"/>
                </a:ext>
              </a:extLst>
            </p:cNvPr>
            <p:cNvSpPr/>
            <p:nvPr/>
          </p:nvSpPr>
          <p:spPr>
            <a:xfrm>
              <a:off x="2322249" y="4299800"/>
              <a:ext cx="515155" cy="725110"/>
            </a:xfrm>
            <a:prstGeom prst="up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ea typeface="나눔고딕" panose="020D0604000000000000" pitchFamily="50" charset="-127"/>
              </a:endParaRPr>
            </a:p>
          </p:txBody>
        </p: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6BB3D12B-F38A-4DEB-B6F8-3DBD3240CDFD}"/>
                </a:ext>
              </a:extLst>
            </p:cNvPr>
            <p:cNvGrpSpPr/>
            <p:nvPr/>
          </p:nvGrpSpPr>
          <p:grpSpPr>
            <a:xfrm>
              <a:off x="1218115" y="5063998"/>
              <a:ext cx="1964888" cy="359478"/>
              <a:chOff x="1218115" y="5463240"/>
              <a:chExt cx="1964888" cy="359478"/>
            </a:xfrm>
          </p:grpSpPr>
          <p:sp>
            <p:nvSpPr>
              <p:cNvPr id="148" name="사각형: 둥근 모서리 147">
                <a:extLst>
                  <a:ext uri="{FF2B5EF4-FFF2-40B4-BE49-F238E27FC236}">
                    <a16:creationId xmlns:a16="http://schemas.microsoft.com/office/drawing/2014/main" id="{D0EB7C42-9923-44BA-A6A8-C092EAA02AFA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68E8778-F234-4AD3-93AA-6321BC407B17}"/>
                  </a:ext>
                </a:extLst>
              </p:cNvPr>
              <p:cNvSpPr txBox="1"/>
              <p:nvPr/>
            </p:nvSpPr>
            <p:spPr>
              <a:xfrm>
                <a:off x="1623318" y="5463240"/>
                <a:ext cx="1123744" cy="35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수권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해양</a:t>
                </a:r>
              </a:p>
            </p:txBody>
          </p:sp>
        </p:grpSp>
        <p:sp>
          <p:nvSpPr>
            <p:cNvPr id="150" name="화살표: 위쪽/아래쪽 149">
              <a:extLst>
                <a:ext uri="{FF2B5EF4-FFF2-40B4-BE49-F238E27FC236}">
                  <a16:creationId xmlns:a16="http://schemas.microsoft.com/office/drawing/2014/main" id="{20B9EDC1-A9C3-4467-836A-F50960DD502B}"/>
                </a:ext>
              </a:extLst>
            </p:cNvPr>
            <p:cNvSpPr/>
            <p:nvPr/>
          </p:nvSpPr>
          <p:spPr>
            <a:xfrm>
              <a:off x="432994" y="3318735"/>
              <a:ext cx="515155" cy="725110"/>
            </a:xfrm>
            <a:prstGeom prst="up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ea typeface="나눔고딕" panose="020D0604000000000000" pitchFamily="50" charset="-127"/>
              </a:endParaRPr>
            </a:p>
          </p:txBody>
        </p: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6913589F-0930-46CB-B94E-A8EBF2EC2C84}"/>
                </a:ext>
              </a:extLst>
            </p:cNvPr>
            <p:cNvGrpSpPr/>
            <p:nvPr/>
          </p:nvGrpSpPr>
          <p:grpSpPr>
            <a:xfrm>
              <a:off x="297849" y="4146487"/>
              <a:ext cx="785445" cy="459583"/>
              <a:chOff x="257573" y="3559808"/>
              <a:chExt cx="850006" cy="459583"/>
            </a:xfrm>
          </p:grpSpPr>
          <p:sp>
            <p:nvSpPr>
              <p:cNvPr id="152" name="사각형: 둥근 모서리 151">
                <a:extLst>
                  <a:ext uri="{FF2B5EF4-FFF2-40B4-BE49-F238E27FC236}">
                    <a16:creationId xmlns:a16="http://schemas.microsoft.com/office/drawing/2014/main" id="{9993AD93-77C5-4601-A802-AB8CE6B79356}"/>
                  </a:ext>
                </a:extLst>
              </p:cNvPr>
              <p:cNvSpPr/>
              <p:nvPr/>
            </p:nvSpPr>
            <p:spPr>
              <a:xfrm>
                <a:off x="257573" y="3559808"/>
                <a:ext cx="850006" cy="424551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53" name="모서리가 둥근 직사각형 61">
                <a:extLst>
                  <a:ext uri="{FF2B5EF4-FFF2-40B4-BE49-F238E27FC236}">
                    <a16:creationId xmlns:a16="http://schemas.microsoft.com/office/drawing/2014/main" id="{813B359D-9950-45A8-8B63-C0387FAF452C}"/>
                  </a:ext>
                </a:extLst>
              </p:cNvPr>
              <p:cNvSpPr/>
              <p:nvPr/>
            </p:nvSpPr>
            <p:spPr>
              <a:xfrm>
                <a:off x="314097" y="3564446"/>
                <a:ext cx="736960" cy="454945"/>
              </a:xfrm>
              <a:prstGeom prst="roundRect">
                <a:avLst>
                  <a:gd name="adj" fmla="val 50000"/>
                </a:avLst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1200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해빙</a:t>
                </a:r>
              </a:p>
            </p:txBody>
          </p:sp>
        </p:grp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A83B5D95-1437-4287-8D53-97B3AE66A81D}"/>
                </a:ext>
              </a:extLst>
            </p:cNvPr>
            <p:cNvGrpSpPr/>
            <p:nvPr/>
          </p:nvGrpSpPr>
          <p:grpSpPr>
            <a:xfrm>
              <a:off x="213765" y="4694884"/>
              <a:ext cx="930325" cy="1087732"/>
              <a:chOff x="200886" y="5210037"/>
              <a:chExt cx="930325" cy="1087732"/>
            </a:xfrm>
          </p:grpSpPr>
          <p:sp>
            <p:nvSpPr>
              <p:cNvPr id="155" name="다이아몬드 154">
                <a:extLst>
                  <a:ext uri="{FF2B5EF4-FFF2-40B4-BE49-F238E27FC236}">
                    <a16:creationId xmlns:a16="http://schemas.microsoft.com/office/drawing/2014/main" id="{1255210B-3C1C-46B5-AC4F-F2ABF45BE4D2}"/>
                  </a:ext>
                </a:extLst>
              </p:cNvPr>
              <p:cNvSpPr/>
              <p:nvPr/>
            </p:nvSpPr>
            <p:spPr>
              <a:xfrm>
                <a:off x="200886" y="5210037"/>
                <a:ext cx="930325" cy="1087732"/>
              </a:xfrm>
              <a:prstGeom prst="diamond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>
                  <a:solidFill>
                    <a:schemeClr val="bg1"/>
                  </a:solidFill>
                  <a:ea typeface="나눔고딕" panose="020D0604000000000000" pitchFamily="50" charset="-127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E45FB774-F9A3-462A-8927-E69D079084C3}"/>
                  </a:ext>
                </a:extLst>
              </p:cNvPr>
              <p:cNvSpPr txBox="1"/>
              <p:nvPr/>
            </p:nvSpPr>
            <p:spPr>
              <a:xfrm>
                <a:off x="400591" y="5384571"/>
                <a:ext cx="552697" cy="754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해빙</a:t>
                </a:r>
                <a:endParaRPr lang="en-US" altLang="ko-KR" sz="1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해양</a:t>
                </a:r>
                <a:endParaRPr lang="en-US" altLang="ko-KR" sz="1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과정</a:t>
                </a:r>
              </a:p>
            </p:txBody>
          </p:sp>
        </p:grpSp>
        <p:grpSp>
          <p:nvGrpSpPr>
            <p:cNvPr id="157" name="그룹 156">
              <a:extLst>
                <a:ext uri="{FF2B5EF4-FFF2-40B4-BE49-F238E27FC236}">
                  <a16:creationId xmlns:a16="http://schemas.microsoft.com/office/drawing/2014/main" id="{679AE931-D29A-412C-87F0-6AD05D8B46D8}"/>
                </a:ext>
              </a:extLst>
            </p:cNvPr>
            <p:cNvGrpSpPr/>
            <p:nvPr/>
          </p:nvGrpSpPr>
          <p:grpSpPr>
            <a:xfrm>
              <a:off x="197690" y="5974278"/>
              <a:ext cx="4678036" cy="359478"/>
              <a:chOff x="274964" y="6334883"/>
              <a:chExt cx="4678036" cy="359478"/>
            </a:xfrm>
          </p:grpSpPr>
          <p:sp>
            <p:nvSpPr>
              <p:cNvPr id="158" name="사각형: 둥근 모서리 157">
                <a:extLst>
                  <a:ext uri="{FF2B5EF4-FFF2-40B4-BE49-F238E27FC236}">
                    <a16:creationId xmlns:a16="http://schemas.microsoft.com/office/drawing/2014/main" id="{0BCCCB55-187B-485F-9C63-F41191A42013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F96982EC-63FB-4019-80C1-C53E5B8EAE18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해양의 변화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해수순환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해수면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생물지구화학</a:t>
                </a:r>
              </a:p>
            </p:txBody>
          </p:sp>
        </p:grp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6F00E7F7-6228-4AAB-B13B-C76C466B5518}"/>
                </a:ext>
              </a:extLst>
            </p:cNvPr>
            <p:cNvGrpSpPr/>
            <p:nvPr/>
          </p:nvGrpSpPr>
          <p:grpSpPr>
            <a:xfrm>
              <a:off x="3315225" y="5499018"/>
              <a:ext cx="1964888" cy="359478"/>
              <a:chOff x="1218115" y="5463240"/>
              <a:chExt cx="1964888" cy="359478"/>
            </a:xfrm>
          </p:grpSpPr>
          <p:sp>
            <p:nvSpPr>
              <p:cNvPr id="161" name="사각형: 둥근 모서리 160">
                <a:extLst>
                  <a:ext uri="{FF2B5EF4-FFF2-40B4-BE49-F238E27FC236}">
                    <a16:creationId xmlns:a16="http://schemas.microsoft.com/office/drawing/2014/main" id="{A72BCB76-B224-42CF-B531-6FB9E22631F2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C56A5F6-6095-4254-ADF4-24C5F01683CF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수권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강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호수</a:t>
                </a:r>
              </a:p>
            </p:txBody>
          </p:sp>
        </p:grpSp>
        <p:grpSp>
          <p:nvGrpSpPr>
            <p:cNvPr id="163" name="그룹 162">
              <a:extLst>
                <a:ext uri="{FF2B5EF4-FFF2-40B4-BE49-F238E27FC236}">
                  <a16:creationId xmlns:a16="http://schemas.microsoft.com/office/drawing/2014/main" id="{A7442A36-FE8D-4CEE-BDE1-E92EBEEC1A19}"/>
                </a:ext>
              </a:extLst>
            </p:cNvPr>
            <p:cNvGrpSpPr/>
            <p:nvPr/>
          </p:nvGrpSpPr>
          <p:grpSpPr>
            <a:xfrm>
              <a:off x="5007848" y="5974277"/>
              <a:ext cx="4678036" cy="359478"/>
              <a:chOff x="274964" y="6334883"/>
              <a:chExt cx="4678036" cy="359478"/>
            </a:xfrm>
          </p:grpSpPr>
          <p:sp>
            <p:nvSpPr>
              <p:cNvPr id="164" name="사각형: 둥근 모서리 163">
                <a:extLst>
                  <a:ext uri="{FF2B5EF4-FFF2-40B4-BE49-F238E27FC236}">
                    <a16:creationId xmlns:a16="http://schemas.microsoft.com/office/drawing/2014/main" id="{24663F85-EE7B-4600-9BA1-2F177ED6BFCF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9D17597-F93A-4181-A873-63D02B6BC2A6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지표면의 변화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지형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토지이용도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식생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생태계</a:t>
                </a:r>
              </a:p>
            </p:txBody>
          </p:sp>
        </p:grpSp>
        <p:grpSp>
          <p:nvGrpSpPr>
            <p:cNvPr id="166" name="그룹 165">
              <a:extLst>
                <a:ext uri="{FF2B5EF4-FFF2-40B4-BE49-F238E27FC236}">
                  <a16:creationId xmlns:a16="http://schemas.microsoft.com/office/drawing/2014/main" id="{101CF855-BB20-4705-BDC8-7A7ABFBB1BD7}"/>
                </a:ext>
              </a:extLst>
            </p:cNvPr>
            <p:cNvGrpSpPr/>
            <p:nvPr/>
          </p:nvGrpSpPr>
          <p:grpSpPr>
            <a:xfrm>
              <a:off x="5841128" y="3553530"/>
              <a:ext cx="2379384" cy="359478"/>
              <a:chOff x="1218115" y="5463240"/>
              <a:chExt cx="1964888" cy="359478"/>
            </a:xfrm>
          </p:grpSpPr>
          <p:sp>
            <p:nvSpPr>
              <p:cNvPr id="167" name="사각형: 둥근 모서리 166">
                <a:extLst>
                  <a:ext uri="{FF2B5EF4-FFF2-40B4-BE49-F238E27FC236}">
                    <a16:creationId xmlns:a16="http://schemas.microsoft.com/office/drawing/2014/main" id="{FE1CA497-1EA0-49AC-B946-816674B3C4B4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688EA95D-AAC1-4B04-B799-5CF5C1991A32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설빙권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해빙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빙상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빙하</a:t>
                </a:r>
              </a:p>
            </p:txBody>
          </p:sp>
        </p:grpSp>
        <p:sp>
          <p:nvSpPr>
            <p:cNvPr id="169" name="사각형: 둥근 모서리 168">
              <a:extLst>
                <a:ext uri="{FF2B5EF4-FFF2-40B4-BE49-F238E27FC236}">
                  <a16:creationId xmlns:a16="http://schemas.microsoft.com/office/drawing/2014/main" id="{0D80EC03-56BF-4E35-9B27-B64A5E2B0F6D}"/>
                </a:ext>
              </a:extLst>
            </p:cNvPr>
            <p:cNvSpPr/>
            <p:nvPr/>
          </p:nvSpPr>
          <p:spPr>
            <a:xfrm>
              <a:off x="6137950" y="4993928"/>
              <a:ext cx="1049562" cy="835212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토양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생물권 상호작용</a:t>
              </a:r>
            </a:p>
          </p:txBody>
        </p:sp>
        <p:grpSp>
          <p:nvGrpSpPr>
            <p:cNvPr id="170" name="그룹 169">
              <a:extLst>
                <a:ext uri="{FF2B5EF4-FFF2-40B4-BE49-F238E27FC236}">
                  <a16:creationId xmlns:a16="http://schemas.microsoft.com/office/drawing/2014/main" id="{4E600436-64B3-4027-8F79-55DEA9548DD7}"/>
                </a:ext>
              </a:extLst>
            </p:cNvPr>
            <p:cNvGrpSpPr/>
            <p:nvPr/>
          </p:nvGrpSpPr>
          <p:grpSpPr>
            <a:xfrm>
              <a:off x="7305313" y="4993929"/>
              <a:ext cx="1049562" cy="359478"/>
              <a:chOff x="1218115" y="5463240"/>
              <a:chExt cx="1964888" cy="359478"/>
            </a:xfrm>
          </p:grpSpPr>
          <p:sp>
            <p:nvSpPr>
              <p:cNvPr id="171" name="사각형: 둥근 모서리 170">
                <a:extLst>
                  <a:ext uri="{FF2B5EF4-FFF2-40B4-BE49-F238E27FC236}">
                    <a16:creationId xmlns:a16="http://schemas.microsoft.com/office/drawing/2014/main" id="{EE1438FF-DB04-4501-93DE-2E3C94412A6B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C6020AF-2B40-40A1-B139-348186416F17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생물권</a:t>
                </a:r>
              </a:p>
            </p:txBody>
          </p: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76198210-1847-4392-A4B3-C6CD10F7868A}"/>
                </a:ext>
              </a:extLst>
            </p:cNvPr>
            <p:cNvGrpSpPr/>
            <p:nvPr/>
          </p:nvGrpSpPr>
          <p:grpSpPr>
            <a:xfrm>
              <a:off x="8642673" y="5479766"/>
              <a:ext cx="1049562" cy="359478"/>
              <a:chOff x="1218115" y="5463240"/>
              <a:chExt cx="1964888" cy="359478"/>
            </a:xfrm>
          </p:grpSpPr>
          <p:sp>
            <p:nvSpPr>
              <p:cNvPr id="174" name="사각형: 둥근 모서리 173">
                <a:extLst>
                  <a:ext uri="{FF2B5EF4-FFF2-40B4-BE49-F238E27FC236}">
                    <a16:creationId xmlns:a16="http://schemas.microsoft.com/office/drawing/2014/main" id="{36DF4FAD-3620-4322-A54E-90C96601478A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E2609EDE-DF0C-4E2B-B058-50F79251D916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지표면</a:t>
                </a:r>
              </a:p>
            </p:txBody>
          </p:sp>
        </p:grpSp>
        <p:sp>
          <p:nvSpPr>
            <p:cNvPr id="176" name="사각형: 둥근 모서리 175">
              <a:extLst>
                <a:ext uri="{FF2B5EF4-FFF2-40B4-BE49-F238E27FC236}">
                  <a16:creationId xmlns:a16="http://schemas.microsoft.com/office/drawing/2014/main" id="{49DD85C3-9341-4A06-BECD-534E52C5D690}"/>
                </a:ext>
              </a:extLst>
            </p:cNvPr>
            <p:cNvSpPr/>
            <p:nvPr/>
          </p:nvSpPr>
          <p:spPr>
            <a:xfrm>
              <a:off x="7187512" y="4358761"/>
              <a:ext cx="1285164" cy="596580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대기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생물권 상호작용</a:t>
              </a:r>
            </a:p>
          </p:txBody>
        </p:sp>
        <p:sp>
          <p:nvSpPr>
            <p:cNvPr id="177" name="사각형: 둥근 모서리 176">
              <a:extLst>
                <a:ext uri="{FF2B5EF4-FFF2-40B4-BE49-F238E27FC236}">
                  <a16:creationId xmlns:a16="http://schemas.microsoft.com/office/drawing/2014/main" id="{9EAC0723-0673-4632-BD03-7588F7DA44BE}"/>
                </a:ext>
              </a:extLst>
            </p:cNvPr>
            <p:cNvSpPr/>
            <p:nvPr/>
          </p:nvSpPr>
          <p:spPr>
            <a:xfrm>
              <a:off x="8642673" y="4800593"/>
              <a:ext cx="1049562" cy="596580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지표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대기 상호작용</a:t>
              </a:r>
            </a:p>
          </p:txBody>
        </p: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id="{4B55E798-F504-42A1-ACE3-B1B974B89240}"/>
                </a:ext>
              </a:extLst>
            </p:cNvPr>
            <p:cNvGrpSpPr/>
            <p:nvPr/>
          </p:nvGrpSpPr>
          <p:grpSpPr>
            <a:xfrm>
              <a:off x="2343172" y="1851164"/>
              <a:ext cx="1182559" cy="359478"/>
              <a:chOff x="1218115" y="5463240"/>
              <a:chExt cx="1964888" cy="359478"/>
            </a:xfrm>
          </p:grpSpPr>
          <p:sp>
            <p:nvSpPr>
              <p:cNvPr id="179" name="사각형: 둥근 모서리 178">
                <a:extLst>
                  <a:ext uri="{FF2B5EF4-FFF2-40B4-BE49-F238E27FC236}">
                    <a16:creationId xmlns:a16="http://schemas.microsoft.com/office/drawing/2014/main" id="{3B3BD068-2207-4FC5-8832-FD71F4B0EC79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7C73BE74-3AF4-495F-B1E3-26EAD50DE731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5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대기권</a:t>
                </a:r>
              </a:p>
            </p:txBody>
          </p:sp>
        </p:grpSp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48D1E1E5-33AF-48DA-A194-525E495F39D5}"/>
                </a:ext>
              </a:extLst>
            </p:cNvPr>
            <p:cNvGrpSpPr/>
            <p:nvPr/>
          </p:nvGrpSpPr>
          <p:grpSpPr>
            <a:xfrm>
              <a:off x="2322249" y="1472369"/>
              <a:ext cx="3162848" cy="359478"/>
              <a:chOff x="274964" y="6306379"/>
              <a:chExt cx="4678036" cy="397853"/>
            </a:xfrm>
          </p:grpSpPr>
          <p:sp>
            <p:nvSpPr>
              <p:cNvPr id="182" name="사각형: 둥근 모서리 181">
                <a:extLst>
                  <a:ext uri="{FF2B5EF4-FFF2-40B4-BE49-F238E27FC236}">
                    <a16:creationId xmlns:a16="http://schemas.microsoft.com/office/drawing/2014/main" id="{BC5A0A9F-0D44-4B17-B9D3-3E2F96D22DB8}"/>
                  </a:ext>
                </a:extLst>
              </p:cNvPr>
              <p:cNvSpPr/>
              <p:nvPr/>
            </p:nvSpPr>
            <p:spPr>
              <a:xfrm>
                <a:off x="274964" y="6334882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6549B85D-BDF3-4692-BA0C-C7C4A09CE594}"/>
                  </a:ext>
                </a:extLst>
              </p:cNvPr>
              <p:cNvSpPr txBox="1"/>
              <p:nvPr/>
            </p:nvSpPr>
            <p:spPr>
              <a:xfrm>
                <a:off x="274964" y="6306379"/>
                <a:ext cx="4678036" cy="39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대기의 변화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대기조성</a:t>
                </a:r>
                <a:r>
                  <a: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대기순환</a:t>
                </a:r>
              </a:p>
            </p:txBody>
          </p:sp>
        </p:grpSp>
        <p:grpSp>
          <p:nvGrpSpPr>
            <p:cNvPr id="184" name="그룹 183">
              <a:extLst>
                <a:ext uri="{FF2B5EF4-FFF2-40B4-BE49-F238E27FC236}">
                  <a16:creationId xmlns:a16="http://schemas.microsoft.com/office/drawing/2014/main" id="{0D0F1B10-CF93-4E47-A64D-DE3C1C3B24C8}"/>
                </a:ext>
              </a:extLst>
            </p:cNvPr>
            <p:cNvGrpSpPr/>
            <p:nvPr/>
          </p:nvGrpSpPr>
          <p:grpSpPr>
            <a:xfrm>
              <a:off x="6457150" y="2543943"/>
              <a:ext cx="1669419" cy="359479"/>
              <a:chOff x="274964" y="6334883"/>
              <a:chExt cx="4678036" cy="328770"/>
            </a:xfrm>
          </p:grpSpPr>
          <p:sp>
            <p:nvSpPr>
              <p:cNvPr id="185" name="사각형: 둥근 모서리 184">
                <a:extLst>
                  <a:ext uri="{FF2B5EF4-FFF2-40B4-BE49-F238E27FC236}">
                    <a16:creationId xmlns:a16="http://schemas.microsoft.com/office/drawing/2014/main" id="{312F3BB2-4E7E-4B84-9988-E01AA6771FA0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ea typeface="나눔고딕" panose="020D0604000000000000" pitchFamily="50" charset="-127"/>
                </a:endParaRP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67CE5989-87E5-4E97-9493-BA76E953E65B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28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물순환 변화</a:t>
                </a:r>
              </a:p>
            </p:txBody>
          </p:sp>
        </p:grpSp>
        <p:sp>
          <p:nvSpPr>
            <p:cNvPr id="187" name="사각형: 둥근 모서리 186">
              <a:extLst>
                <a:ext uri="{FF2B5EF4-FFF2-40B4-BE49-F238E27FC236}">
                  <a16:creationId xmlns:a16="http://schemas.microsoft.com/office/drawing/2014/main" id="{5FFEE470-1106-4FB6-81CC-6CAEEF7C9365}"/>
                </a:ext>
              </a:extLst>
            </p:cNvPr>
            <p:cNvSpPr/>
            <p:nvPr/>
          </p:nvSpPr>
          <p:spPr>
            <a:xfrm>
              <a:off x="3408316" y="4217358"/>
              <a:ext cx="1027163" cy="357948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지구복사</a:t>
              </a:r>
            </a:p>
          </p:txBody>
        </p:sp>
        <p:sp>
          <p:nvSpPr>
            <p:cNvPr id="188" name="사각형: 둥근 모서리 187">
              <a:extLst>
                <a:ext uri="{FF2B5EF4-FFF2-40B4-BE49-F238E27FC236}">
                  <a16:creationId xmlns:a16="http://schemas.microsoft.com/office/drawing/2014/main" id="{BB3D2574-C09D-4A6A-B1F1-7C4EB114603E}"/>
                </a:ext>
              </a:extLst>
            </p:cNvPr>
            <p:cNvSpPr/>
            <p:nvPr/>
          </p:nvSpPr>
          <p:spPr>
            <a:xfrm>
              <a:off x="8518052" y="2093958"/>
              <a:ext cx="1027163" cy="357948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구름</a:t>
              </a:r>
            </a:p>
          </p:txBody>
        </p:sp>
        <p:sp>
          <p:nvSpPr>
            <p:cNvPr id="189" name="사각형: 둥근 모서리 188">
              <a:extLst>
                <a:ext uri="{FF2B5EF4-FFF2-40B4-BE49-F238E27FC236}">
                  <a16:creationId xmlns:a16="http://schemas.microsoft.com/office/drawing/2014/main" id="{2AFA9EE7-960F-4070-A782-9310C17BE6A3}"/>
                </a:ext>
              </a:extLst>
            </p:cNvPr>
            <p:cNvSpPr/>
            <p:nvPr/>
          </p:nvSpPr>
          <p:spPr>
            <a:xfrm>
              <a:off x="4990575" y="2918177"/>
              <a:ext cx="1027163" cy="357948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화산활동</a:t>
              </a:r>
            </a:p>
          </p:txBody>
        </p:sp>
        <p:sp>
          <p:nvSpPr>
            <p:cNvPr id="190" name="사각형: 둥근 모서리 189">
              <a:extLst>
                <a:ext uri="{FF2B5EF4-FFF2-40B4-BE49-F238E27FC236}">
                  <a16:creationId xmlns:a16="http://schemas.microsoft.com/office/drawing/2014/main" id="{345C299C-C420-4C3C-A920-EFDA05D8973E}"/>
                </a:ext>
              </a:extLst>
            </p:cNvPr>
            <p:cNvSpPr/>
            <p:nvPr/>
          </p:nvSpPr>
          <p:spPr>
            <a:xfrm>
              <a:off x="6778277" y="3059839"/>
              <a:ext cx="1027163" cy="357948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빙하</a:t>
              </a:r>
            </a:p>
          </p:txBody>
        </p:sp>
        <p:sp>
          <p:nvSpPr>
            <p:cNvPr id="191" name="사각형: 둥근 모서리 190">
              <a:extLst>
                <a:ext uri="{FF2B5EF4-FFF2-40B4-BE49-F238E27FC236}">
                  <a16:creationId xmlns:a16="http://schemas.microsoft.com/office/drawing/2014/main" id="{4132746C-7159-424F-A8F1-D0516B26996D}"/>
                </a:ext>
              </a:extLst>
            </p:cNvPr>
            <p:cNvSpPr/>
            <p:nvPr/>
          </p:nvSpPr>
          <p:spPr>
            <a:xfrm>
              <a:off x="3828806" y="4609717"/>
              <a:ext cx="1844631" cy="357948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인간 활동의 영향</a:t>
              </a:r>
            </a:p>
          </p:txBody>
        </p:sp>
        <p:sp>
          <p:nvSpPr>
            <p:cNvPr id="192" name="Freeform 3081">
              <a:extLst>
                <a:ext uri="{FF2B5EF4-FFF2-40B4-BE49-F238E27FC236}">
                  <a16:creationId xmlns:a16="http://schemas.microsoft.com/office/drawing/2014/main" id="{9E306C75-0D3B-4FEE-A309-1C582A275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804" y="4446261"/>
              <a:ext cx="354195" cy="276460"/>
            </a:xfrm>
            <a:custGeom>
              <a:avLst/>
              <a:gdLst/>
              <a:ahLst/>
              <a:cxnLst>
                <a:cxn ang="0">
                  <a:pos x="757" y="40"/>
                </a:cxn>
                <a:cxn ang="0">
                  <a:pos x="726" y="66"/>
                </a:cxn>
                <a:cxn ang="0">
                  <a:pos x="695" y="94"/>
                </a:cxn>
                <a:cxn ang="0">
                  <a:pos x="662" y="125"/>
                </a:cxn>
                <a:cxn ang="0">
                  <a:pos x="629" y="161"/>
                </a:cxn>
                <a:cxn ang="0">
                  <a:pos x="595" y="199"/>
                </a:cxn>
                <a:cxn ang="0">
                  <a:pos x="560" y="240"/>
                </a:cxn>
                <a:cxn ang="0">
                  <a:pos x="525" y="283"/>
                </a:cxn>
                <a:cxn ang="0">
                  <a:pos x="472" y="353"/>
                </a:cxn>
                <a:cxn ang="0">
                  <a:pos x="407" y="444"/>
                </a:cxn>
                <a:cxn ang="0">
                  <a:pos x="352" y="531"/>
                </a:cxn>
                <a:cxn ang="0">
                  <a:pos x="305" y="617"/>
                </a:cxn>
                <a:cxn ang="0">
                  <a:pos x="237" y="690"/>
                </a:cxn>
                <a:cxn ang="0">
                  <a:pos x="213" y="706"/>
                </a:cxn>
                <a:cxn ang="0">
                  <a:pos x="195" y="720"/>
                </a:cxn>
                <a:cxn ang="0">
                  <a:pos x="182" y="731"/>
                </a:cxn>
                <a:cxn ang="0">
                  <a:pos x="171" y="732"/>
                </a:cxn>
                <a:cxn ang="0">
                  <a:pos x="157" y="692"/>
                </a:cxn>
                <a:cxn ang="0">
                  <a:pos x="126" y="617"/>
                </a:cxn>
                <a:cxn ang="0">
                  <a:pos x="109" y="579"/>
                </a:cxn>
                <a:cxn ang="0">
                  <a:pos x="93" y="547"/>
                </a:cxn>
                <a:cxn ang="0">
                  <a:pos x="78" y="521"/>
                </a:cxn>
                <a:cxn ang="0">
                  <a:pos x="63" y="499"/>
                </a:cxn>
                <a:cxn ang="0">
                  <a:pos x="50" y="482"/>
                </a:cxn>
                <a:cxn ang="0">
                  <a:pos x="34" y="468"/>
                </a:cxn>
                <a:cxn ang="0">
                  <a:pos x="17" y="458"/>
                </a:cxn>
                <a:cxn ang="0">
                  <a:pos x="0" y="450"/>
                </a:cxn>
                <a:cxn ang="0">
                  <a:pos x="28" y="422"/>
                </a:cxn>
                <a:cxn ang="0">
                  <a:pos x="57" y="403"/>
                </a:cxn>
                <a:cxn ang="0">
                  <a:pos x="84" y="391"/>
                </a:cxn>
                <a:cxn ang="0">
                  <a:pos x="109" y="387"/>
                </a:cxn>
                <a:cxn ang="0">
                  <a:pos x="132" y="395"/>
                </a:cxn>
                <a:cxn ang="0">
                  <a:pos x="155" y="417"/>
                </a:cxn>
                <a:cxn ang="0">
                  <a:pos x="179" y="453"/>
                </a:cxn>
                <a:cxn ang="0">
                  <a:pos x="205" y="503"/>
                </a:cxn>
                <a:cxn ang="0">
                  <a:pos x="240" y="513"/>
                </a:cxn>
                <a:cxn ang="0">
                  <a:pos x="266" y="473"/>
                </a:cxn>
                <a:cxn ang="0">
                  <a:pos x="293" y="434"/>
                </a:cxn>
                <a:cxn ang="0">
                  <a:pos x="322" y="395"/>
                </a:cxn>
                <a:cxn ang="0">
                  <a:pos x="353" y="356"/>
                </a:cxn>
                <a:cxn ang="0">
                  <a:pos x="385" y="318"/>
                </a:cxn>
                <a:cxn ang="0">
                  <a:pos x="419" y="279"/>
                </a:cxn>
                <a:cxn ang="0">
                  <a:pos x="455" y="242"/>
                </a:cxn>
                <a:cxn ang="0">
                  <a:pos x="491" y="204"/>
                </a:cxn>
                <a:cxn ang="0">
                  <a:pos x="527" y="169"/>
                </a:cxn>
                <a:cxn ang="0">
                  <a:pos x="565" y="136"/>
                </a:cxn>
                <a:cxn ang="0">
                  <a:pos x="601" y="106"/>
                </a:cxn>
                <a:cxn ang="0">
                  <a:pos x="637" y="77"/>
                </a:cxn>
                <a:cxn ang="0">
                  <a:pos x="673" y="51"/>
                </a:cxn>
                <a:cxn ang="0">
                  <a:pos x="708" y="27"/>
                </a:cxn>
                <a:cxn ang="0">
                  <a:pos x="744" y="5"/>
                </a:cxn>
              </a:cxnLst>
              <a:rect l="0" t="0" r="r" b="b"/>
              <a:pathLst>
                <a:path w="770" h="738">
                  <a:moveTo>
                    <a:pt x="753" y="0"/>
                  </a:moveTo>
                  <a:lnTo>
                    <a:pt x="770" y="28"/>
                  </a:lnTo>
                  <a:lnTo>
                    <a:pt x="764" y="35"/>
                  </a:lnTo>
                  <a:lnTo>
                    <a:pt x="757" y="40"/>
                  </a:lnTo>
                  <a:lnTo>
                    <a:pt x="750" y="46"/>
                  </a:lnTo>
                  <a:lnTo>
                    <a:pt x="742" y="53"/>
                  </a:lnTo>
                  <a:lnTo>
                    <a:pt x="734" y="59"/>
                  </a:lnTo>
                  <a:lnTo>
                    <a:pt x="726" y="66"/>
                  </a:lnTo>
                  <a:lnTo>
                    <a:pt x="719" y="72"/>
                  </a:lnTo>
                  <a:lnTo>
                    <a:pt x="711" y="80"/>
                  </a:lnTo>
                  <a:lnTo>
                    <a:pt x="703" y="87"/>
                  </a:lnTo>
                  <a:lnTo>
                    <a:pt x="695" y="94"/>
                  </a:lnTo>
                  <a:lnTo>
                    <a:pt x="687" y="102"/>
                  </a:lnTo>
                  <a:lnTo>
                    <a:pt x="679" y="109"/>
                  </a:lnTo>
                  <a:lnTo>
                    <a:pt x="671" y="118"/>
                  </a:lnTo>
                  <a:lnTo>
                    <a:pt x="662" y="125"/>
                  </a:lnTo>
                  <a:lnTo>
                    <a:pt x="655" y="134"/>
                  </a:lnTo>
                  <a:lnTo>
                    <a:pt x="646" y="143"/>
                  </a:lnTo>
                  <a:lnTo>
                    <a:pt x="638" y="152"/>
                  </a:lnTo>
                  <a:lnTo>
                    <a:pt x="629" y="161"/>
                  </a:lnTo>
                  <a:lnTo>
                    <a:pt x="621" y="170"/>
                  </a:lnTo>
                  <a:lnTo>
                    <a:pt x="612" y="179"/>
                  </a:lnTo>
                  <a:lnTo>
                    <a:pt x="604" y="188"/>
                  </a:lnTo>
                  <a:lnTo>
                    <a:pt x="595" y="199"/>
                  </a:lnTo>
                  <a:lnTo>
                    <a:pt x="587" y="209"/>
                  </a:lnTo>
                  <a:lnTo>
                    <a:pt x="578" y="218"/>
                  </a:lnTo>
                  <a:lnTo>
                    <a:pt x="570" y="229"/>
                  </a:lnTo>
                  <a:lnTo>
                    <a:pt x="560" y="240"/>
                  </a:lnTo>
                  <a:lnTo>
                    <a:pt x="552" y="250"/>
                  </a:lnTo>
                  <a:lnTo>
                    <a:pt x="543" y="261"/>
                  </a:lnTo>
                  <a:lnTo>
                    <a:pt x="535" y="272"/>
                  </a:lnTo>
                  <a:lnTo>
                    <a:pt x="525" y="283"/>
                  </a:lnTo>
                  <a:lnTo>
                    <a:pt x="517" y="295"/>
                  </a:lnTo>
                  <a:lnTo>
                    <a:pt x="507" y="307"/>
                  </a:lnTo>
                  <a:lnTo>
                    <a:pt x="489" y="329"/>
                  </a:lnTo>
                  <a:lnTo>
                    <a:pt x="472" y="353"/>
                  </a:lnTo>
                  <a:lnTo>
                    <a:pt x="455" y="376"/>
                  </a:lnTo>
                  <a:lnTo>
                    <a:pt x="439" y="399"/>
                  </a:lnTo>
                  <a:lnTo>
                    <a:pt x="423" y="421"/>
                  </a:lnTo>
                  <a:lnTo>
                    <a:pt x="407" y="444"/>
                  </a:lnTo>
                  <a:lnTo>
                    <a:pt x="392" y="466"/>
                  </a:lnTo>
                  <a:lnTo>
                    <a:pt x="378" y="487"/>
                  </a:lnTo>
                  <a:lnTo>
                    <a:pt x="365" y="510"/>
                  </a:lnTo>
                  <a:lnTo>
                    <a:pt x="352" y="531"/>
                  </a:lnTo>
                  <a:lnTo>
                    <a:pt x="339" y="553"/>
                  </a:lnTo>
                  <a:lnTo>
                    <a:pt x="327" y="574"/>
                  </a:lnTo>
                  <a:lnTo>
                    <a:pt x="316" y="595"/>
                  </a:lnTo>
                  <a:lnTo>
                    <a:pt x="305" y="617"/>
                  </a:lnTo>
                  <a:lnTo>
                    <a:pt x="294" y="637"/>
                  </a:lnTo>
                  <a:lnTo>
                    <a:pt x="285" y="657"/>
                  </a:lnTo>
                  <a:lnTo>
                    <a:pt x="242" y="686"/>
                  </a:lnTo>
                  <a:lnTo>
                    <a:pt x="237" y="690"/>
                  </a:lnTo>
                  <a:lnTo>
                    <a:pt x="230" y="695"/>
                  </a:lnTo>
                  <a:lnTo>
                    <a:pt x="225" y="698"/>
                  </a:lnTo>
                  <a:lnTo>
                    <a:pt x="220" y="702"/>
                  </a:lnTo>
                  <a:lnTo>
                    <a:pt x="213" y="706"/>
                  </a:lnTo>
                  <a:lnTo>
                    <a:pt x="209" y="710"/>
                  </a:lnTo>
                  <a:lnTo>
                    <a:pt x="204" y="713"/>
                  </a:lnTo>
                  <a:lnTo>
                    <a:pt x="200" y="716"/>
                  </a:lnTo>
                  <a:lnTo>
                    <a:pt x="195" y="720"/>
                  </a:lnTo>
                  <a:lnTo>
                    <a:pt x="191" y="723"/>
                  </a:lnTo>
                  <a:lnTo>
                    <a:pt x="188" y="726"/>
                  </a:lnTo>
                  <a:lnTo>
                    <a:pt x="185" y="729"/>
                  </a:lnTo>
                  <a:lnTo>
                    <a:pt x="182" y="731"/>
                  </a:lnTo>
                  <a:lnTo>
                    <a:pt x="178" y="734"/>
                  </a:lnTo>
                  <a:lnTo>
                    <a:pt x="175" y="736"/>
                  </a:lnTo>
                  <a:lnTo>
                    <a:pt x="173" y="738"/>
                  </a:lnTo>
                  <a:lnTo>
                    <a:pt x="171" y="732"/>
                  </a:lnTo>
                  <a:lnTo>
                    <a:pt x="169" y="723"/>
                  </a:lnTo>
                  <a:lnTo>
                    <a:pt x="166" y="714"/>
                  </a:lnTo>
                  <a:lnTo>
                    <a:pt x="161" y="704"/>
                  </a:lnTo>
                  <a:lnTo>
                    <a:pt x="157" y="692"/>
                  </a:lnTo>
                  <a:lnTo>
                    <a:pt x="153" y="681"/>
                  </a:lnTo>
                  <a:lnTo>
                    <a:pt x="148" y="667"/>
                  </a:lnTo>
                  <a:lnTo>
                    <a:pt x="141" y="653"/>
                  </a:lnTo>
                  <a:lnTo>
                    <a:pt x="126" y="617"/>
                  </a:lnTo>
                  <a:lnTo>
                    <a:pt x="122" y="606"/>
                  </a:lnTo>
                  <a:lnTo>
                    <a:pt x="118" y="597"/>
                  </a:lnTo>
                  <a:lnTo>
                    <a:pt x="113" y="588"/>
                  </a:lnTo>
                  <a:lnTo>
                    <a:pt x="109" y="579"/>
                  </a:lnTo>
                  <a:lnTo>
                    <a:pt x="105" y="571"/>
                  </a:lnTo>
                  <a:lnTo>
                    <a:pt x="102" y="562"/>
                  </a:lnTo>
                  <a:lnTo>
                    <a:pt x="98" y="555"/>
                  </a:lnTo>
                  <a:lnTo>
                    <a:pt x="93" y="547"/>
                  </a:lnTo>
                  <a:lnTo>
                    <a:pt x="90" y="541"/>
                  </a:lnTo>
                  <a:lnTo>
                    <a:pt x="86" y="533"/>
                  </a:lnTo>
                  <a:lnTo>
                    <a:pt x="83" y="527"/>
                  </a:lnTo>
                  <a:lnTo>
                    <a:pt x="78" y="521"/>
                  </a:lnTo>
                  <a:lnTo>
                    <a:pt x="74" y="515"/>
                  </a:lnTo>
                  <a:lnTo>
                    <a:pt x="71" y="510"/>
                  </a:lnTo>
                  <a:lnTo>
                    <a:pt x="68" y="505"/>
                  </a:lnTo>
                  <a:lnTo>
                    <a:pt x="63" y="499"/>
                  </a:lnTo>
                  <a:lnTo>
                    <a:pt x="60" y="495"/>
                  </a:lnTo>
                  <a:lnTo>
                    <a:pt x="57" y="491"/>
                  </a:lnTo>
                  <a:lnTo>
                    <a:pt x="53" y="486"/>
                  </a:lnTo>
                  <a:lnTo>
                    <a:pt x="50" y="482"/>
                  </a:lnTo>
                  <a:lnTo>
                    <a:pt x="45" y="479"/>
                  </a:lnTo>
                  <a:lnTo>
                    <a:pt x="41" y="475"/>
                  </a:lnTo>
                  <a:lnTo>
                    <a:pt x="38" y="471"/>
                  </a:lnTo>
                  <a:lnTo>
                    <a:pt x="34" y="468"/>
                  </a:lnTo>
                  <a:lnTo>
                    <a:pt x="29" y="465"/>
                  </a:lnTo>
                  <a:lnTo>
                    <a:pt x="25" y="463"/>
                  </a:lnTo>
                  <a:lnTo>
                    <a:pt x="21" y="461"/>
                  </a:lnTo>
                  <a:lnTo>
                    <a:pt x="17" y="458"/>
                  </a:lnTo>
                  <a:lnTo>
                    <a:pt x="12" y="455"/>
                  </a:lnTo>
                  <a:lnTo>
                    <a:pt x="8" y="453"/>
                  </a:lnTo>
                  <a:lnTo>
                    <a:pt x="4" y="451"/>
                  </a:lnTo>
                  <a:lnTo>
                    <a:pt x="0" y="450"/>
                  </a:lnTo>
                  <a:lnTo>
                    <a:pt x="7" y="443"/>
                  </a:lnTo>
                  <a:lnTo>
                    <a:pt x="15" y="435"/>
                  </a:lnTo>
                  <a:lnTo>
                    <a:pt x="22" y="429"/>
                  </a:lnTo>
                  <a:lnTo>
                    <a:pt x="28" y="422"/>
                  </a:lnTo>
                  <a:lnTo>
                    <a:pt x="36" y="417"/>
                  </a:lnTo>
                  <a:lnTo>
                    <a:pt x="43" y="412"/>
                  </a:lnTo>
                  <a:lnTo>
                    <a:pt x="50" y="407"/>
                  </a:lnTo>
                  <a:lnTo>
                    <a:pt x="57" y="403"/>
                  </a:lnTo>
                  <a:lnTo>
                    <a:pt x="63" y="400"/>
                  </a:lnTo>
                  <a:lnTo>
                    <a:pt x="71" y="397"/>
                  </a:lnTo>
                  <a:lnTo>
                    <a:pt x="77" y="393"/>
                  </a:lnTo>
                  <a:lnTo>
                    <a:pt x="84" y="391"/>
                  </a:lnTo>
                  <a:lnTo>
                    <a:pt x="90" y="390"/>
                  </a:lnTo>
                  <a:lnTo>
                    <a:pt x="96" y="388"/>
                  </a:lnTo>
                  <a:lnTo>
                    <a:pt x="103" y="388"/>
                  </a:lnTo>
                  <a:lnTo>
                    <a:pt x="109" y="387"/>
                  </a:lnTo>
                  <a:lnTo>
                    <a:pt x="115" y="388"/>
                  </a:lnTo>
                  <a:lnTo>
                    <a:pt x="120" y="389"/>
                  </a:lnTo>
                  <a:lnTo>
                    <a:pt x="126" y="391"/>
                  </a:lnTo>
                  <a:lnTo>
                    <a:pt x="132" y="395"/>
                  </a:lnTo>
                  <a:lnTo>
                    <a:pt x="137" y="399"/>
                  </a:lnTo>
                  <a:lnTo>
                    <a:pt x="143" y="404"/>
                  </a:lnTo>
                  <a:lnTo>
                    <a:pt x="150" y="409"/>
                  </a:lnTo>
                  <a:lnTo>
                    <a:pt x="155" y="417"/>
                  </a:lnTo>
                  <a:lnTo>
                    <a:pt x="161" y="424"/>
                  </a:lnTo>
                  <a:lnTo>
                    <a:pt x="167" y="433"/>
                  </a:lnTo>
                  <a:lnTo>
                    <a:pt x="173" y="443"/>
                  </a:lnTo>
                  <a:lnTo>
                    <a:pt x="179" y="453"/>
                  </a:lnTo>
                  <a:lnTo>
                    <a:pt x="186" y="464"/>
                  </a:lnTo>
                  <a:lnTo>
                    <a:pt x="192" y="477"/>
                  </a:lnTo>
                  <a:lnTo>
                    <a:pt x="199" y="490"/>
                  </a:lnTo>
                  <a:lnTo>
                    <a:pt x="205" y="503"/>
                  </a:lnTo>
                  <a:lnTo>
                    <a:pt x="222" y="542"/>
                  </a:lnTo>
                  <a:lnTo>
                    <a:pt x="227" y="532"/>
                  </a:lnTo>
                  <a:lnTo>
                    <a:pt x="234" y="523"/>
                  </a:lnTo>
                  <a:lnTo>
                    <a:pt x="240" y="513"/>
                  </a:lnTo>
                  <a:lnTo>
                    <a:pt x="246" y="502"/>
                  </a:lnTo>
                  <a:lnTo>
                    <a:pt x="253" y="493"/>
                  </a:lnTo>
                  <a:lnTo>
                    <a:pt x="259" y="483"/>
                  </a:lnTo>
                  <a:lnTo>
                    <a:pt x="266" y="473"/>
                  </a:lnTo>
                  <a:lnTo>
                    <a:pt x="272" y="463"/>
                  </a:lnTo>
                  <a:lnTo>
                    <a:pt x="279" y="453"/>
                  </a:lnTo>
                  <a:lnTo>
                    <a:pt x="286" y="444"/>
                  </a:lnTo>
                  <a:lnTo>
                    <a:pt x="293" y="434"/>
                  </a:lnTo>
                  <a:lnTo>
                    <a:pt x="300" y="423"/>
                  </a:lnTo>
                  <a:lnTo>
                    <a:pt x="307" y="414"/>
                  </a:lnTo>
                  <a:lnTo>
                    <a:pt x="315" y="404"/>
                  </a:lnTo>
                  <a:lnTo>
                    <a:pt x="322" y="395"/>
                  </a:lnTo>
                  <a:lnTo>
                    <a:pt x="329" y="385"/>
                  </a:lnTo>
                  <a:lnTo>
                    <a:pt x="337" y="375"/>
                  </a:lnTo>
                  <a:lnTo>
                    <a:pt x="344" y="366"/>
                  </a:lnTo>
                  <a:lnTo>
                    <a:pt x="353" y="356"/>
                  </a:lnTo>
                  <a:lnTo>
                    <a:pt x="360" y="346"/>
                  </a:lnTo>
                  <a:lnTo>
                    <a:pt x="369" y="337"/>
                  </a:lnTo>
                  <a:lnTo>
                    <a:pt x="377" y="327"/>
                  </a:lnTo>
                  <a:lnTo>
                    <a:pt x="385" y="318"/>
                  </a:lnTo>
                  <a:lnTo>
                    <a:pt x="393" y="308"/>
                  </a:lnTo>
                  <a:lnTo>
                    <a:pt x="402" y="298"/>
                  </a:lnTo>
                  <a:lnTo>
                    <a:pt x="410" y="289"/>
                  </a:lnTo>
                  <a:lnTo>
                    <a:pt x="419" y="279"/>
                  </a:lnTo>
                  <a:lnTo>
                    <a:pt x="427" y="270"/>
                  </a:lnTo>
                  <a:lnTo>
                    <a:pt x="437" y="260"/>
                  </a:lnTo>
                  <a:lnTo>
                    <a:pt x="445" y="250"/>
                  </a:lnTo>
                  <a:lnTo>
                    <a:pt x="455" y="242"/>
                  </a:lnTo>
                  <a:lnTo>
                    <a:pt x="463" y="232"/>
                  </a:lnTo>
                  <a:lnTo>
                    <a:pt x="473" y="223"/>
                  </a:lnTo>
                  <a:lnTo>
                    <a:pt x="482" y="213"/>
                  </a:lnTo>
                  <a:lnTo>
                    <a:pt x="491" y="204"/>
                  </a:lnTo>
                  <a:lnTo>
                    <a:pt x="501" y="195"/>
                  </a:lnTo>
                  <a:lnTo>
                    <a:pt x="509" y="186"/>
                  </a:lnTo>
                  <a:lnTo>
                    <a:pt x="519" y="178"/>
                  </a:lnTo>
                  <a:lnTo>
                    <a:pt x="527" y="169"/>
                  </a:lnTo>
                  <a:lnTo>
                    <a:pt x="537" y="161"/>
                  </a:lnTo>
                  <a:lnTo>
                    <a:pt x="546" y="153"/>
                  </a:lnTo>
                  <a:lnTo>
                    <a:pt x="555" y="145"/>
                  </a:lnTo>
                  <a:lnTo>
                    <a:pt x="565" y="136"/>
                  </a:lnTo>
                  <a:lnTo>
                    <a:pt x="573" y="129"/>
                  </a:lnTo>
                  <a:lnTo>
                    <a:pt x="583" y="121"/>
                  </a:lnTo>
                  <a:lnTo>
                    <a:pt x="591" y="114"/>
                  </a:lnTo>
                  <a:lnTo>
                    <a:pt x="601" y="106"/>
                  </a:lnTo>
                  <a:lnTo>
                    <a:pt x="609" y="99"/>
                  </a:lnTo>
                  <a:lnTo>
                    <a:pt x="619" y="91"/>
                  </a:lnTo>
                  <a:lnTo>
                    <a:pt x="627" y="84"/>
                  </a:lnTo>
                  <a:lnTo>
                    <a:pt x="637" y="77"/>
                  </a:lnTo>
                  <a:lnTo>
                    <a:pt x="645" y="71"/>
                  </a:lnTo>
                  <a:lnTo>
                    <a:pt x="655" y="63"/>
                  </a:lnTo>
                  <a:lnTo>
                    <a:pt x="663" y="57"/>
                  </a:lnTo>
                  <a:lnTo>
                    <a:pt x="673" y="51"/>
                  </a:lnTo>
                  <a:lnTo>
                    <a:pt x="682" y="45"/>
                  </a:lnTo>
                  <a:lnTo>
                    <a:pt x="690" y="39"/>
                  </a:lnTo>
                  <a:lnTo>
                    <a:pt x="700" y="33"/>
                  </a:lnTo>
                  <a:lnTo>
                    <a:pt x="708" y="27"/>
                  </a:lnTo>
                  <a:lnTo>
                    <a:pt x="717" y="21"/>
                  </a:lnTo>
                  <a:lnTo>
                    <a:pt x="726" y="15"/>
                  </a:lnTo>
                  <a:lnTo>
                    <a:pt x="735" y="10"/>
                  </a:lnTo>
                  <a:lnTo>
                    <a:pt x="744" y="5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4BE821DE-23C6-4A55-883B-1B57C5F4F04A}"/>
                </a:ext>
              </a:extLst>
            </p:cNvPr>
            <p:cNvSpPr txBox="1"/>
            <p:nvPr/>
          </p:nvSpPr>
          <p:spPr>
            <a:xfrm>
              <a:off x="142844" y="228569"/>
              <a:ext cx="9620314" cy="61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기후시스템의 구성 및 상호작용</a:t>
              </a:r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DFC6B0FD-AAA4-4F7F-AA10-823AE240DFC2}"/>
                </a:ext>
              </a:extLst>
            </p:cNvPr>
            <p:cNvSpPr/>
            <p:nvPr/>
          </p:nvSpPr>
          <p:spPr>
            <a:xfrm>
              <a:off x="5673437" y="1033670"/>
              <a:ext cx="4018798" cy="959997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b="1" dirty="0"/>
                <a:t>[</a:t>
              </a:r>
              <a:r>
                <a:rPr lang="ko-KR" altLang="en-US" sz="1200" b="1" dirty="0" err="1"/>
                <a:t>기후시스템이란</a:t>
              </a:r>
              <a:r>
                <a:rPr lang="en-US" altLang="ko-KR" sz="1200" b="1" dirty="0"/>
                <a:t>?]</a:t>
              </a:r>
            </a:p>
            <a:p>
              <a:r>
                <a:rPr lang="ko-KR" altLang="en-US" sz="1200" b="1" dirty="0"/>
                <a:t>기상현상과 기후에 영향을 주는 </a:t>
              </a:r>
              <a:r>
                <a:rPr lang="ko-KR" altLang="en-US" sz="1200" b="1" dirty="0" err="1"/>
                <a:t>전지구적인</a:t>
              </a:r>
              <a:r>
                <a:rPr lang="ko-KR" altLang="en-US" sz="1200" b="1" dirty="0"/>
                <a:t> 열역학적 시스템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7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모서리가 둥근 직사각형 59"/>
          <p:cNvSpPr/>
          <p:nvPr/>
        </p:nvSpPr>
        <p:spPr>
          <a:xfrm>
            <a:off x="2290692" y="1813745"/>
            <a:ext cx="8099072" cy="4429156"/>
          </a:xfrm>
          <a:prstGeom prst="roundRect">
            <a:avLst>
              <a:gd name="adj" fmla="val 6120"/>
            </a:avLst>
          </a:prstGeom>
          <a:noFill/>
          <a:ln>
            <a:solidFill>
              <a:srgbClr val="CCE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기후변화란 무엇인가요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43718" y="3436506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인위적</a:t>
            </a:r>
            <a:r>
              <a:rPr lang="en-US" altLang="ko-KR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자연적 요인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43718" y="4771803"/>
            <a:ext cx="1799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인위적</a:t>
            </a:r>
            <a:r>
              <a:rPr lang="en-US" altLang="ko-KR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2E828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자연적 요인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344" y="3279282"/>
            <a:ext cx="2598473" cy="172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354" y="2207712"/>
            <a:ext cx="1134064" cy="77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2610" y="3279282"/>
            <a:ext cx="2349971" cy="172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9404" y="3726150"/>
            <a:ext cx="2622387" cy="91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6793" y="3040396"/>
            <a:ext cx="642942" cy="5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6686793" y="4740804"/>
            <a:ext cx="642942" cy="5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354" y="5354673"/>
            <a:ext cx="1134064" cy="77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F2FB43DB-3542-7C42-A457-86D8B13B2E45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41" name="Google Shape;710;p8">
              <a:extLst>
                <a:ext uri="{FF2B5EF4-FFF2-40B4-BE49-F238E27FC236}">
                  <a16:creationId xmlns:a16="http://schemas.microsoft.com/office/drawing/2014/main" id="{B78E1F31-DC88-7C4E-946B-79A1F2FE64CA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FFD300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11;p8">
              <a:extLst>
                <a:ext uri="{FF2B5EF4-FFF2-40B4-BE49-F238E27FC236}">
                  <a16:creationId xmlns:a16="http://schemas.microsoft.com/office/drawing/2014/main" id="{6DA744C3-84BB-AA41-8DBE-3F594AD25816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655DF7-FF75-6A47-8D61-CBD1DA15CD95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6</a:t>
              </a:fld>
              <a:endPara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51E9D3C1-F480-FB40-9ACA-FE0D6B61102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543950E2-E4AD-674E-824F-83549682DF80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이등변 삼각형 12">
              <a:extLst>
                <a:ext uri="{FF2B5EF4-FFF2-40B4-BE49-F238E27FC236}">
                  <a16:creationId xmlns:a16="http://schemas.microsoft.com/office/drawing/2014/main" id="{0E686D7A-DA19-754F-B38D-55736FC812F8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04B7BDF4-2B19-5444-BBF7-5974126A1A16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38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6245B2-6FE2-5A4B-B2E0-2F782ED696C2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C8E88B-5815-1C45-B165-12F1592FAA3A}"/>
                </a:ext>
              </a:extLst>
            </p:cNvPr>
            <p:cNvSpPr txBox="1"/>
            <p:nvPr/>
          </p:nvSpPr>
          <p:spPr>
            <a:xfrm>
              <a:off x="1" y="2124447"/>
              <a:ext cx="197852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986912">
                <a:buClr>
                  <a:srgbClr val="000000"/>
                </a:buClr>
              </a:pPr>
              <a:r>
                <a:rPr lang="ko-KR" altLang="en-US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</a:t>
              </a:r>
              <a:endPara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indent="0" algn="ctr" defTabSz="986912">
                <a:buClr>
                  <a:srgbClr val="000000"/>
                </a:buClr>
              </a:pP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일까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4B8DF7C5-0FE6-2C49-B8A6-131C9DC0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56EA29F8-F893-8E4F-AD63-2CE1A2A69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53" name="그래픽 52">
              <a:extLst>
                <a:ext uri="{FF2B5EF4-FFF2-40B4-BE49-F238E27FC236}">
                  <a16:creationId xmlns:a16="http://schemas.microsoft.com/office/drawing/2014/main" id="{8DF8BC7D-5F35-F94F-87C6-8327FD6E6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30E3279D-27E7-6845-8255-0077C4CD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CD4DBCFE-231F-DD4A-AB8E-9D178B017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825952B1-AE20-BE45-A5B4-0969D1FF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58" name="그래픽 57">
              <a:extLst>
                <a:ext uri="{FF2B5EF4-FFF2-40B4-BE49-F238E27FC236}">
                  <a16:creationId xmlns:a16="http://schemas.microsoft.com/office/drawing/2014/main" id="{F9B1F23B-15DF-2148-8B29-1CBB4D66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3814D6CD-7FA9-A547-A445-381B35351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64" name="그래픽 63">
              <a:extLst>
                <a:ext uri="{FF2B5EF4-FFF2-40B4-BE49-F238E27FC236}">
                  <a16:creationId xmlns:a16="http://schemas.microsoft.com/office/drawing/2014/main" id="{281C4CBE-B981-424B-A533-C83EC02F9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1155319F-B32A-1348-99EC-228B42FA2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3251" y="3358280"/>
              <a:ext cx="533874" cy="5184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FC0BF3D-A862-4F14-B145-2B7C26578DD7}"/>
              </a:ext>
            </a:extLst>
          </p:cNvPr>
          <p:cNvSpPr txBox="1"/>
          <p:nvPr/>
        </p:nvSpPr>
        <p:spPr>
          <a:xfrm>
            <a:off x="2602319" y="5172332"/>
            <a:ext cx="222647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시시각각으로 변하는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날씨의 현상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C10217-0F22-4A93-895E-5C0BE504D72A}"/>
              </a:ext>
            </a:extLst>
          </p:cNvPr>
          <p:cNvSpPr txBox="1"/>
          <p:nvPr/>
        </p:nvSpPr>
        <p:spPr>
          <a:xfrm>
            <a:off x="2603654" y="2279995"/>
            <a:ext cx="22238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바다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하늘 등에 나타나는 비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구름 등의 상태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B1D5AF-0B96-45E9-B0BD-2AD50A70B608}"/>
              </a:ext>
            </a:extLst>
          </p:cNvPr>
          <p:cNvSpPr txBox="1"/>
          <p:nvPr/>
        </p:nvSpPr>
        <p:spPr>
          <a:xfrm>
            <a:off x="7770162" y="5164914"/>
            <a:ext cx="222647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날씨의 종합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평균적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특성과 그 변동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18BE0-3309-4D75-86E3-43EFC97F1272}"/>
              </a:ext>
            </a:extLst>
          </p:cNvPr>
          <p:cNvSpPr txBox="1"/>
          <p:nvPr/>
        </p:nvSpPr>
        <p:spPr>
          <a:xfrm>
            <a:off x="7770162" y="2310772"/>
            <a:ext cx="2366181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자연적인 기후 변동성의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범위를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벗어나는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기후체계의 변화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F1C1E537-6498-4F19-983F-260AEA3E4204}"/>
              </a:ext>
            </a:extLst>
          </p:cNvPr>
          <p:cNvSpPr/>
          <p:nvPr/>
        </p:nvSpPr>
        <p:spPr>
          <a:xfrm>
            <a:off x="0" y="0"/>
            <a:ext cx="10693400" cy="7561263"/>
          </a:xfrm>
          <a:prstGeom prst="rect">
            <a:avLst/>
          </a:prstGeom>
          <a:solidFill>
            <a:srgbClr val="FF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DB1B9-73A7-415D-9052-221A2E858DF0}"/>
              </a:ext>
            </a:extLst>
          </p:cNvPr>
          <p:cNvSpPr txBox="1"/>
          <p:nvPr/>
        </p:nvSpPr>
        <p:spPr>
          <a:xfrm>
            <a:off x="1813321" y="4007410"/>
            <a:ext cx="7466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60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</a:t>
            </a:r>
            <a:r>
              <a:rPr lang="en-US" altLang="ko-KR" sz="6000" b="1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6000" b="1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6000" b="1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6000" b="1" kern="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60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4209DF3-7E16-4C35-BD36-8395D2EF75D9}"/>
              </a:ext>
            </a:extLst>
          </p:cNvPr>
          <p:cNvGrpSpPr/>
          <p:nvPr/>
        </p:nvGrpSpPr>
        <p:grpSpPr>
          <a:xfrm>
            <a:off x="4188206" y="1328177"/>
            <a:ext cx="2316989" cy="2284703"/>
            <a:chOff x="2431514" y="2174671"/>
            <a:chExt cx="693169" cy="683510"/>
          </a:xfrm>
        </p:grpSpPr>
        <p:grpSp>
          <p:nvGrpSpPr>
            <p:cNvPr id="16" name="Google Shape;2681;p39">
              <a:extLst>
                <a:ext uri="{FF2B5EF4-FFF2-40B4-BE49-F238E27FC236}">
                  <a16:creationId xmlns:a16="http://schemas.microsoft.com/office/drawing/2014/main" id="{1BA7F6B5-6817-4ABD-83B4-EEA2314F2896}"/>
                </a:ext>
              </a:extLst>
            </p:cNvPr>
            <p:cNvGrpSpPr/>
            <p:nvPr/>
          </p:nvGrpSpPr>
          <p:grpSpPr>
            <a:xfrm>
              <a:off x="2431514" y="2174671"/>
              <a:ext cx="681886" cy="683510"/>
              <a:chOff x="3161776" y="1287081"/>
              <a:chExt cx="846163" cy="848178"/>
            </a:xfrm>
          </p:grpSpPr>
          <p:sp>
            <p:nvSpPr>
              <p:cNvPr id="18" name="Google Shape;2682;p39">
                <a:extLst>
                  <a:ext uri="{FF2B5EF4-FFF2-40B4-BE49-F238E27FC236}">
                    <a16:creationId xmlns:a16="http://schemas.microsoft.com/office/drawing/2014/main" id="{9A5D219B-76B4-4CF8-B24C-2CEB9D10F7E2}"/>
                  </a:ext>
                </a:extLst>
              </p:cNvPr>
              <p:cNvSpPr/>
              <p:nvPr/>
            </p:nvSpPr>
            <p:spPr>
              <a:xfrm>
                <a:off x="3161776" y="1287081"/>
                <a:ext cx="803400" cy="803400"/>
              </a:xfrm>
              <a:prstGeom prst="ellipse">
                <a:avLst/>
              </a:prstGeom>
              <a:solidFill>
                <a:srgbClr val="38B0D0"/>
              </a:solidFill>
              <a:ln>
                <a:noFill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683;p39">
                <a:extLst>
                  <a:ext uri="{FF2B5EF4-FFF2-40B4-BE49-F238E27FC236}">
                    <a16:creationId xmlns:a16="http://schemas.microsoft.com/office/drawing/2014/main" id="{B7F6EEB0-5F8E-4338-8A98-83478414CB90}"/>
                  </a:ext>
                </a:extLst>
              </p:cNvPr>
              <p:cNvSpPr/>
              <p:nvPr/>
            </p:nvSpPr>
            <p:spPr>
              <a:xfrm>
                <a:off x="3204539" y="1331859"/>
                <a:ext cx="803400" cy="803400"/>
              </a:xfrm>
              <a:prstGeom prst="ellips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8677" tIns="98677" rIns="98677" bIns="98677" anchor="ctr" anchorCtr="0">
                <a:noAutofit/>
              </a:bodyPr>
              <a:lstStyle/>
              <a:p>
                <a:pPr defTabSz="986912">
                  <a:buClr>
                    <a:srgbClr val="000000"/>
                  </a:buClr>
                </a:pPr>
                <a:endParaRPr sz="151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2697;p39">
              <a:extLst>
                <a:ext uri="{FF2B5EF4-FFF2-40B4-BE49-F238E27FC236}">
                  <a16:creationId xmlns:a16="http://schemas.microsoft.com/office/drawing/2014/main" id="{FC364789-8941-4B26-9ADB-DD09FB1186D8}"/>
                </a:ext>
              </a:extLst>
            </p:cNvPr>
            <p:cNvSpPr txBox="1">
              <a:spLocks/>
            </p:cNvSpPr>
            <p:nvPr/>
          </p:nvSpPr>
          <p:spPr>
            <a:xfrm>
              <a:off x="2431565" y="2262695"/>
              <a:ext cx="693118" cy="5229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Prompt"/>
                <a:buNone/>
                <a:defRPr sz="2400" b="1" i="0" u="none" strike="noStrike" cap="none">
                  <a:solidFill>
                    <a:schemeClr val="dk1"/>
                  </a:solidFill>
                  <a:latin typeface="Prompt"/>
                  <a:ea typeface="Prompt"/>
                  <a:cs typeface="Prompt"/>
                  <a:sym typeface="Prompt"/>
                </a:defRPr>
              </a:lvl9pPr>
            </a:lstStyle>
            <a:p>
              <a:pPr defTabSz="986912">
                <a:buClr>
                  <a:srgbClr val="000000"/>
                </a:buClr>
                <a:defRPr/>
              </a:pPr>
              <a:r>
                <a:rPr lang="en" sz="2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defTabSz="986912">
                <a:buClr>
                  <a:srgbClr val="000000"/>
                </a:buClr>
                <a:defRPr/>
              </a:pPr>
              <a:r>
                <a:rPr lang="en" sz="7000" kern="0" dirty="0">
                  <a:solidFill>
                    <a:srgbClr val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02</a:t>
              </a:r>
            </a:p>
          </p:txBody>
        </p:sp>
      </p:grpSp>
      <p:pic>
        <p:nvPicPr>
          <p:cNvPr id="22" name="그래픽 21">
            <a:extLst>
              <a:ext uri="{FF2B5EF4-FFF2-40B4-BE49-F238E27FC236}">
                <a16:creationId xmlns:a16="http://schemas.microsoft.com/office/drawing/2014/main" id="{28632387-725E-4788-92DA-24ADE1DE2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482" y="1718130"/>
            <a:ext cx="457200" cy="457200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9BA64B1F-9A09-4E04-A6EC-DC36F9D8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228" y="1794330"/>
            <a:ext cx="304800" cy="3048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213F2B2E-BAF3-4228-B334-A9158793E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8443" y="1713368"/>
            <a:ext cx="466725" cy="46672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A429BEE7-1606-4985-B466-6DBD5C2886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5445" y="1756230"/>
            <a:ext cx="400050" cy="38100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30A548A4-E9DC-40EC-AD3A-40BAA1092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6488" y="1756230"/>
            <a:ext cx="400050" cy="381000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7BBDB146-F7FA-41CD-8CCA-56E1394888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701" y="1713368"/>
            <a:ext cx="466725" cy="46672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81CB4A32-568D-43B8-9C47-AE0D20C0F6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06514" y="1713368"/>
            <a:ext cx="466725" cy="466725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6C61A8EE-5ACE-476D-89DA-19926FB23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4259" y="1794330"/>
            <a:ext cx="476250" cy="304800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D3905D74-324A-4558-B5B3-ACA5A2301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7858" y="1756230"/>
            <a:ext cx="400050" cy="381000"/>
          </a:xfrm>
          <a:prstGeom prst="rect">
            <a:avLst/>
          </a:prstGeom>
        </p:spPr>
      </p:pic>
      <p:pic>
        <p:nvPicPr>
          <p:cNvPr id="31" name="그래픽 30">
            <a:extLst>
              <a:ext uri="{FF2B5EF4-FFF2-40B4-BE49-F238E27FC236}">
                <a16:creationId xmlns:a16="http://schemas.microsoft.com/office/drawing/2014/main" id="{28A70CD4-F6C7-4A7E-9298-BD2FD6E7E6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27073" y="1756230"/>
            <a:ext cx="400050" cy="381000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31CA6419-149E-4E49-BEE5-C4D7E992797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1798770" y="659291"/>
            <a:ext cx="612000" cy="3911478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49F4ABC9-7F65-4F49-9ABA-E0AAE72B55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8276812" y="653167"/>
            <a:ext cx="612000" cy="3911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-11462" y="0"/>
            <a:ext cx="2385212" cy="7561263"/>
            <a:chOff x="-11462" y="0"/>
            <a:chExt cx="2385212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003E6F2-362C-5C46-B178-8A79F8508D6C}"/>
                </a:ext>
              </a:extLst>
            </p:cNvPr>
            <p:cNvSpPr txBox="1"/>
            <p:nvPr/>
          </p:nvSpPr>
          <p:spPr>
            <a:xfrm>
              <a:off x="-11462" y="2113302"/>
              <a:ext cx="203156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986912">
                <a:buClr>
                  <a:srgbClr val="000000"/>
                </a:buClr>
              </a:pPr>
              <a:r>
                <a:rPr lang="ko-KR" altLang="en-US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0" indent="0" algn="ctr" defTabSz="986912">
                <a:buClr>
                  <a:srgbClr val="000000"/>
                </a:buClr>
              </a:pP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현황</a:t>
              </a:r>
              <a:r>
                <a:rPr lang="en-US" altLang="ko-KR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’</a:t>
              </a:r>
              <a:r>
                <a:rPr lang="ko-KR" altLang="en-US" sz="2000" b="1" kern="0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은</a:t>
              </a:r>
              <a:r>
                <a:rPr lang="en-US" altLang="ko-KR" sz="2000" b="1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8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0" name="그림 49">
            <a:extLst>
              <a:ext uri="{FF2B5EF4-FFF2-40B4-BE49-F238E27FC236}">
                <a16:creationId xmlns:a16="http://schemas.microsoft.com/office/drawing/2014/main" id="{568F415B-92E5-4656-A102-A533DC51A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r="24968" b="70972"/>
          <a:stretch/>
        </p:blipFill>
        <p:spPr>
          <a:xfrm flipH="1">
            <a:off x="2427661" y="5044377"/>
            <a:ext cx="2292345" cy="1689035"/>
          </a:xfrm>
          <a:prstGeom prst="rect">
            <a:avLst/>
          </a:prstGeom>
        </p:spPr>
      </p:pic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511A7905-8C29-419F-871C-9BF020CE1C5C}"/>
              </a:ext>
            </a:extLst>
          </p:cNvPr>
          <p:cNvSpPr/>
          <p:nvPr/>
        </p:nvSpPr>
        <p:spPr>
          <a:xfrm>
            <a:off x="4091677" y="1692399"/>
            <a:ext cx="6155811" cy="3930973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52" name="순서도: 병합 51">
            <a:extLst>
              <a:ext uri="{FF2B5EF4-FFF2-40B4-BE49-F238E27FC236}">
                <a16:creationId xmlns:a16="http://schemas.microsoft.com/office/drawing/2014/main" id="{53A0DDE5-6450-48EA-ACBA-ED917041FA37}"/>
              </a:ext>
            </a:extLst>
          </p:cNvPr>
          <p:cNvSpPr/>
          <p:nvPr/>
        </p:nvSpPr>
        <p:spPr>
          <a:xfrm rot="3941798">
            <a:off x="3518568" y="4698625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143342-AE0F-4109-90E7-4693F3706D18}"/>
              </a:ext>
            </a:extLst>
          </p:cNvPr>
          <p:cNvSpPr txBox="1"/>
          <p:nvPr/>
        </p:nvSpPr>
        <p:spPr>
          <a:xfrm>
            <a:off x="6331952" y="648719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</a:t>
            </a:r>
            <a:r>
              <a:rPr lang="ko-KR" altLang="en-US" sz="3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3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연평균 기온 변화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E1D175D-6AD2-F6E8-E64F-0252519FBA5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626" t="3290" r="7535" b="11920"/>
          <a:stretch/>
        </p:blipFill>
        <p:spPr>
          <a:xfrm>
            <a:off x="4226821" y="2143900"/>
            <a:ext cx="5885522" cy="292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A5ECA42C-CA9D-4C44-9BAE-F166B86C2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4" t="32128" r="19394" b="35518"/>
          <a:stretch/>
        </p:blipFill>
        <p:spPr>
          <a:xfrm>
            <a:off x="8551006" y="5155531"/>
            <a:ext cx="1928250" cy="1905432"/>
          </a:xfrm>
          <a:prstGeom prst="rect">
            <a:avLst/>
          </a:prstGeom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F1E7261D-5D4E-8540-A0A3-331A941CBD6E}"/>
              </a:ext>
            </a:extLst>
          </p:cNvPr>
          <p:cNvGrpSpPr/>
          <p:nvPr/>
        </p:nvGrpSpPr>
        <p:grpSpPr>
          <a:xfrm>
            <a:off x="0" y="0"/>
            <a:ext cx="2373750" cy="7561263"/>
            <a:chOff x="0" y="0"/>
            <a:chExt cx="2373750" cy="7561263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4318BB70-DA97-104A-A421-B85F4D6A741A}"/>
                </a:ext>
              </a:extLst>
            </p:cNvPr>
            <p:cNvSpPr/>
            <p:nvPr/>
          </p:nvSpPr>
          <p:spPr>
            <a:xfrm>
              <a:off x="2039891" y="0"/>
              <a:ext cx="67987" cy="7561263"/>
            </a:xfrm>
            <a:prstGeom prst="rect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7" name="이등변 삼각형 76">
              <a:extLst>
                <a:ext uri="{FF2B5EF4-FFF2-40B4-BE49-F238E27FC236}">
                  <a16:creationId xmlns:a16="http://schemas.microsoft.com/office/drawing/2014/main" id="{39C36DB2-9118-5548-80A4-5B7CE3A68D07}"/>
                </a:ext>
              </a:extLst>
            </p:cNvPr>
            <p:cNvSpPr/>
            <p:nvPr/>
          </p:nvSpPr>
          <p:spPr>
            <a:xfrm rot="5400000">
              <a:off x="2049895" y="636268"/>
              <a:ext cx="347844" cy="299866"/>
            </a:xfrm>
            <a:prstGeom prst="triangle">
              <a:avLst/>
            </a:prstGeom>
            <a:solidFill>
              <a:srgbClr val="FFE3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EF137EB-FA50-7441-8B68-6236E2158F21}"/>
                </a:ext>
              </a:extLst>
            </p:cNvPr>
            <p:cNvSpPr/>
            <p:nvPr/>
          </p:nvSpPr>
          <p:spPr>
            <a:xfrm>
              <a:off x="0" y="0"/>
              <a:ext cx="2006651" cy="756126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073502D-CF34-F24C-97BF-E56584A08A9E}"/>
                </a:ext>
              </a:extLst>
            </p:cNvPr>
            <p:cNvSpPr txBox="1"/>
            <p:nvPr/>
          </p:nvSpPr>
          <p:spPr>
            <a:xfrm>
              <a:off x="123574" y="540271"/>
              <a:ext cx="1695010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22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CHAPTER</a:t>
              </a:r>
            </a:p>
            <a:p>
              <a:pPr algn="ctr" defTabSz="986912">
                <a:buClr>
                  <a:srgbClr val="000000"/>
                </a:buClr>
                <a:defRPr/>
              </a:pPr>
              <a:r>
                <a:rPr lang="en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0</a:t>
              </a:r>
              <a:r>
                <a:rPr lang="en-US" altLang="ko-KR" sz="8000" kern="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2</a:t>
              </a:r>
              <a:endParaRPr lang="en" altLang="ko-KR" sz="8000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92" name="그래픽 91">
              <a:extLst>
                <a:ext uri="{FF2B5EF4-FFF2-40B4-BE49-F238E27FC236}">
                  <a16:creationId xmlns:a16="http://schemas.microsoft.com/office/drawing/2014/main" id="{595EDB05-66BA-F947-853D-6D3D1E44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78" y="4479652"/>
              <a:ext cx="457200" cy="457200"/>
            </a:xfrm>
            <a:prstGeom prst="rect">
              <a:avLst/>
            </a:prstGeom>
          </p:spPr>
        </p:pic>
        <p:pic>
          <p:nvPicPr>
            <p:cNvPr id="93" name="그래픽 92">
              <a:extLst>
                <a:ext uri="{FF2B5EF4-FFF2-40B4-BE49-F238E27FC236}">
                  <a16:creationId xmlns:a16="http://schemas.microsoft.com/office/drawing/2014/main" id="{2A705DAB-5D76-8247-B41F-601ECB51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1500" y="5882888"/>
              <a:ext cx="304800" cy="304800"/>
            </a:xfrm>
            <a:prstGeom prst="rect">
              <a:avLst/>
            </a:prstGeom>
          </p:spPr>
        </p:pic>
        <p:pic>
          <p:nvPicPr>
            <p:cNvPr id="94" name="그래픽 93">
              <a:extLst>
                <a:ext uri="{FF2B5EF4-FFF2-40B4-BE49-F238E27FC236}">
                  <a16:creationId xmlns:a16="http://schemas.microsoft.com/office/drawing/2014/main" id="{7B786FBF-6343-464C-8660-426017AB3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7447" y="5734789"/>
              <a:ext cx="466725" cy="466725"/>
            </a:xfrm>
            <a:prstGeom prst="rect">
              <a:avLst/>
            </a:prstGeom>
          </p:spPr>
        </p:pic>
        <p:pic>
          <p:nvPicPr>
            <p:cNvPr id="95" name="그래픽 94">
              <a:extLst>
                <a:ext uri="{FF2B5EF4-FFF2-40B4-BE49-F238E27FC236}">
                  <a16:creationId xmlns:a16="http://schemas.microsoft.com/office/drawing/2014/main" id="{B7CE327B-C37A-2C49-BED2-4C91A045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86260" y="4553759"/>
              <a:ext cx="400050" cy="381000"/>
            </a:xfrm>
            <a:prstGeom prst="rect">
              <a:avLst/>
            </a:prstGeom>
          </p:spPr>
        </p:pic>
        <p:pic>
          <p:nvPicPr>
            <p:cNvPr id="96" name="그래픽 95">
              <a:extLst>
                <a:ext uri="{FF2B5EF4-FFF2-40B4-BE49-F238E27FC236}">
                  <a16:creationId xmlns:a16="http://schemas.microsoft.com/office/drawing/2014/main" id="{7A371AC6-905A-EF4F-BF91-7D58EC54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6296" y="5847903"/>
              <a:ext cx="400050" cy="381000"/>
            </a:xfrm>
            <a:prstGeom prst="rect">
              <a:avLst/>
            </a:prstGeom>
          </p:spPr>
        </p:pic>
        <p:pic>
          <p:nvPicPr>
            <p:cNvPr id="97" name="그래픽 96">
              <a:extLst>
                <a:ext uri="{FF2B5EF4-FFF2-40B4-BE49-F238E27FC236}">
                  <a16:creationId xmlns:a16="http://schemas.microsoft.com/office/drawing/2014/main" id="{1E080AA3-9074-1545-9A36-4FAF5318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6116" y="4474890"/>
              <a:ext cx="466725" cy="466725"/>
            </a:xfrm>
            <a:prstGeom prst="rect">
              <a:avLst/>
            </a:prstGeom>
          </p:spPr>
        </p:pic>
        <p:pic>
          <p:nvPicPr>
            <p:cNvPr id="98" name="그래픽 97">
              <a:extLst>
                <a:ext uri="{FF2B5EF4-FFF2-40B4-BE49-F238E27FC236}">
                  <a16:creationId xmlns:a16="http://schemas.microsoft.com/office/drawing/2014/main" id="{A63B3B38-A53B-4F4A-B305-14C933A3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27066" y="5166933"/>
              <a:ext cx="476250" cy="304800"/>
            </a:xfrm>
            <a:prstGeom prst="rect">
              <a:avLst/>
            </a:prstGeom>
          </p:spPr>
        </p:pic>
        <p:pic>
          <p:nvPicPr>
            <p:cNvPr id="99" name="그래픽 98">
              <a:extLst>
                <a:ext uri="{FF2B5EF4-FFF2-40B4-BE49-F238E27FC236}">
                  <a16:creationId xmlns:a16="http://schemas.microsoft.com/office/drawing/2014/main" id="{689750B6-E717-134A-B46D-A14BE50A6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3453" y="5164914"/>
              <a:ext cx="400050" cy="381000"/>
            </a:xfrm>
            <a:prstGeom prst="rect">
              <a:avLst/>
            </a:prstGeom>
          </p:spPr>
        </p:pic>
        <p:pic>
          <p:nvPicPr>
            <p:cNvPr id="100" name="그래픽 99">
              <a:extLst>
                <a:ext uri="{FF2B5EF4-FFF2-40B4-BE49-F238E27FC236}">
                  <a16:creationId xmlns:a16="http://schemas.microsoft.com/office/drawing/2014/main" id="{11747149-43F2-C04C-8812-42438614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386260" y="5137765"/>
              <a:ext cx="400050" cy="381000"/>
            </a:xfrm>
            <a:prstGeom prst="rect">
              <a:avLst/>
            </a:prstGeom>
          </p:spPr>
        </p:pic>
        <p:pic>
          <p:nvPicPr>
            <p:cNvPr id="101" name="그래픽 100">
              <a:extLst>
                <a:ext uri="{FF2B5EF4-FFF2-40B4-BE49-F238E27FC236}">
                  <a16:creationId xmlns:a16="http://schemas.microsoft.com/office/drawing/2014/main" id="{6C413DE6-BDC6-6F44-B0C7-21CBDE75C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38188" y="3348583"/>
              <a:ext cx="532268" cy="516840"/>
            </a:xfrm>
            <a:prstGeom prst="rect">
              <a:avLst/>
            </a:prstGeom>
          </p:spPr>
        </p:pic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E142BF7B-66BE-8E4B-99E7-F64566E0DE0F}"/>
              </a:ext>
            </a:extLst>
          </p:cNvPr>
          <p:cNvGrpSpPr/>
          <p:nvPr/>
        </p:nvGrpSpPr>
        <p:grpSpPr>
          <a:xfrm>
            <a:off x="10247489" y="7092999"/>
            <a:ext cx="859851" cy="876163"/>
            <a:chOff x="10247489" y="7092999"/>
            <a:chExt cx="859851" cy="876163"/>
          </a:xfrm>
        </p:grpSpPr>
        <p:sp>
          <p:nvSpPr>
            <p:cNvPr id="104" name="Google Shape;710;p8">
              <a:extLst>
                <a:ext uri="{FF2B5EF4-FFF2-40B4-BE49-F238E27FC236}">
                  <a16:creationId xmlns:a16="http://schemas.microsoft.com/office/drawing/2014/main" id="{24D9C1E6-7BF9-8A42-88CB-2E59886E38EE}"/>
                </a:ext>
              </a:extLst>
            </p:cNvPr>
            <p:cNvSpPr/>
            <p:nvPr/>
          </p:nvSpPr>
          <p:spPr>
            <a:xfrm>
              <a:off x="10247489" y="7092999"/>
              <a:ext cx="803019" cy="803019"/>
            </a:xfrm>
            <a:prstGeom prst="ellipse">
              <a:avLst/>
            </a:prstGeom>
            <a:solidFill>
              <a:srgbClr val="42BADA"/>
            </a:solidFill>
            <a:ln>
              <a:noFill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  <a:defRPr/>
              </a:pPr>
              <a:endParaRPr sz="151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11;p8">
              <a:extLst>
                <a:ext uri="{FF2B5EF4-FFF2-40B4-BE49-F238E27FC236}">
                  <a16:creationId xmlns:a16="http://schemas.microsoft.com/office/drawing/2014/main" id="{7B5B0E6E-7A8D-9B4F-AF45-BB87EB7AEBEF}"/>
                </a:ext>
              </a:extLst>
            </p:cNvPr>
            <p:cNvSpPr/>
            <p:nvPr/>
          </p:nvSpPr>
          <p:spPr>
            <a:xfrm>
              <a:off x="10304321" y="7166143"/>
              <a:ext cx="803019" cy="803019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8677" tIns="98677" rIns="98677" bIns="98677" anchor="ctr" anchorCtr="0">
              <a:noAutofit/>
            </a:bodyPr>
            <a:lstStyle/>
            <a:p>
              <a:pPr defTabSz="986912">
                <a:buClr>
                  <a:srgbClr val="000000"/>
                </a:buClr>
              </a:pPr>
              <a:endParaRPr sz="151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3A39348-1A1E-414B-B26F-26378782EA4C}"/>
                </a:ext>
              </a:extLst>
            </p:cNvPr>
            <p:cNvSpPr txBox="1"/>
            <p:nvPr/>
          </p:nvSpPr>
          <p:spPr>
            <a:xfrm>
              <a:off x="10391325" y="7248287"/>
              <a:ext cx="35285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fld id="{136AF56E-9B94-4192-A2A0-01DD22461832}" type="slidenum">
                <a:rPr kumimoji="0" lang="ko-KR" altLang="en-US" sz="11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anose="020D0604000000000000" pitchFamily="50" charset="-127"/>
                  <a:ea typeface="나눔고딕" panose="020D0604000000000000" pitchFamily="50" charset="-127"/>
                </a:rPr>
                <a:pPr/>
                <a:t>9</a:t>
              </a:fld>
              <a:endParaRPr lang="ko-KR" altLang="en-US" sz="11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0143342-AE0F-4109-90E7-4693F3706D18}"/>
              </a:ext>
            </a:extLst>
          </p:cNvPr>
          <p:cNvSpPr txBox="1"/>
          <p:nvPr/>
        </p:nvSpPr>
        <p:spPr>
          <a:xfrm>
            <a:off x="3994218" y="6943669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A326A8-B6FC-4FBB-A8EA-456118A6E0EB}"/>
              </a:ext>
            </a:extLst>
          </p:cNvPr>
          <p:cNvSpPr txBox="1"/>
          <p:nvPr/>
        </p:nvSpPr>
        <p:spPr>
          <a:xfrm>
            <a:off x="2489180" y="494483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강수 변화</a:t>
            </a: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D18CBE6-F241-4AB6-8409-ECD8265C79EA}"/>
              </a:ext>
            </a:extLst>
          </p:cNvPr>
          <p:cNvSpPr/>
          <p:nvPr/>
        </p:nvSpPr>
        <p:spPr>
          <a:xfrm>
            <a:off x="2373750" y="1398918"/>
            <a:ext cx="7930571" cy="3317818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sp>
        <p:nvSpPr>
          <p:cNvPr id="29" name="순서도: 병합 28">
            <a:extLst>
              <a:ext uri="{FF2B5EF4-FFF2-40B4-BE49-F238E27FC236}">
                <a16:creationId xmlns:a16="http://schemas.microsoft.com/office/drawing/2014/main" id="{F5CA87B6-A4FC-4CD3-BCA1-107381A979B4}"/>
              </a:ext>
            </a:extLst>
          </p:cNvPr>
          <p:cNvSpPr/>
          <p:nvPr/>
        </p:nvSpPr>
        <p:spPr>
          <a:xfrm rot="20954041">
            <a:off x="8382937" y="4379585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ea typeface="나눔고딕" panose="020D0604000000000000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D452814E-E2BF-2B9D-4C35-A85227556A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62329" y="1810132"/>
            <a:ext cx="7536899" cy="23361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003E6F2-362C-5C46-B178-8A79F8508D6C}"/>
              </a:ext>
            </a:extLst>
          </p:cNvPr>
          <p:cNvSpPr txBox="1"/>
          <p:nvPr/>
        </p:nvSpPr>
        <p:spPr>
          <a:xfrm>
            <a:off x="-11462" y="2113302"/>
            <a:ext cx="2031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986912">
              <a:buClr>
                <a:srgbClr val="000000"/>
              </a:buClr>
            </a:pPr>
            <a:r>
              <a:rPr lang="ko-KR" altLang="en-US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endParaRPr lang="en-US" altLang="ko-KR" sz="2000" b="1" kern="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0" indent="0" algn="ctr" defTabSz="986912">
              <a:buClr>
                <a:srgbClr val="000000"/>
              </a:buClr>
            </a:pP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현황</a:t>
            </a:r>
            <a:r>
              <a:rPr lang="en-US" altLang="ko-KR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000" b="1" kern="0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</a:t>
            </a:r>
            <a:r>
              <a:rPr lang="en-US" altLang="ko-KR" sz="2000" b="1" kern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7356</TotalTime>
  <Words>4939</Words>
  <Application>Microsoft Office PowerPoint</Application>
  <PresentationFormat>사용자 지정</PresentationFormat>
  <Paragraphs>843</Paragraphs>
  <Slides>44</Slides>
  <Notes>43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7" baseType="lpstr">
      <vt:lpstr>HY견고딕</vt:lpstr>
      <vt:lpstr>HY동녘M</vt:lpstr>
      <vt:lpstr>Nanum Gothic</vt:lpstr>
      <vt:lpstr>Prompt</vt:lpstr>
      <vt:lpstr>Arial</vt:lpstr>
      <vt:lpstr>Times New Roman</vt:lpstr>
      <vt:lpstr>Trebuchet MS</vt:lpstr>
      <vt:lpstr>Wingdings</vt:lpstr>
      <vt:lpstr>Wingdings 2</vt:lpstr>
      <vt:lpstr>나눔고딕</vt:lpstr>
      <vt:lpstr>나눔고딕 ExtraBold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AutoBVT</dc:creator>
  <cp:lastModifiedBy>user</cp:lastModifiedBy>
  <cp:revision>626</cp:revision>
  <dcterms:created xsi:type="dcterms:W3CDTF">2017-08-10T07:07:24Z</dcterms:created>
  <dcterms:modified xsi:type="dcterms:W3CDTF">2023-04-05T00:03:53Z</dcterms:modified>
  <cp:contentStatus/>
</cp:coreProperties>
</file>